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1"/>
  </p:sldMasterIdLst>
  <p:notesMasterIdLst>
    <p:notesMasterId r:id="rId26"/>
  </p:notesMasterIdLst>
  <p:sldIdLst>
    <p:sldId id="256" r:id="rId2"/>
    <p:sldId id="469" r:id="rId3"/>
    <p:sldId id="473" r:id="rId4"/>
    <p:sldId id="477" r:id="rId5"/>
    <p:sldId id="472" r:id="rId6"/>
    <p:sldId id="474" r:id="rId7"/>
    <p:sldId id="475" r:id="rId8"/>
    <p:sldId id="480" r:id="rId9"/>
    <p:sldId id="481" r:id="rId10"/>
    <p:sldId id="486" r:id="rId11"/>
    <p:sldId id="487" r:id="rId12"/>
    <p:sldId id="482" r:id="rId13"/>
    <p:sldId id="488" r:id="rId14"/>
    <p:sldId id="471" r:id="rId15"/>
    <p:sldId id="431" r:id="rId16"/>
    <p:sldId id="433" r:id="rId17"/>
    <p:sldId id="489" r:id="rId18"/>
    <p:sldId id="435" r:id="rId19"/>
    <p:sldId id="438" r:id="rId20"/>
    <p:sldId id="453" r:id="rId21"/>
    <p:sldId id="463" r:id="rId22"/>
    <p:sldId id="425" r:id="rId23"/>
    <p:sldId id="441" r:id="rId24"/>
    <p:sldId id="407" r:id="rId25"/>
  </p:sldIdLst>
  <p:sldSz cx="9144000" cy="6858000" type="letter"/>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E166BD-2A72-4FCA-9742-2674A2FB081E}" v="40" dt="2026-08-26T18:28:14.2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64" autoAdjust="0"/>
    <p:restoredTop sz="94660"/>
  </p:normalViewPr>
  <p:slideViewPr>
    <p:cSldViewPr snapToGrid="0">
      <p:cViewPr varScale="1">
        <p:scale>
          <a:sx n="116" d="100"/>
          <a:sy n="116" d="100"/>
        </p:scale>
        <p:origin x="704" y="68"/>
      </p:cViewPr>
      <p:guideLst/>
    </p:cSldViewPr>
  </p:slideViewPr>
  <p:notesTextViewPr>
    <p:cViewPr>
      <p:scale>
        <a:sx n="1" d="1"/>
        <a:sy n="1" d="1"/>
      </p:scale>
      <p:origin x="0" y="0"/>
    </p:cViewPr>
  </p:notesTextViewPr>
  <p:sorterViewPr>
    <p:cViewPr>
      <p:scale>
        <a:sx n="130" d="100"/>
        <a:sy n="130" d="100"/>
      </p:scale>
      <p:origin x="0" y="0"/>
    </p:cViewPr>
  </p:sorterViewPr>
  <p:notesViewPr>
    <p:cSldViewPr snapToGrid="0">
      <p:cViewPr varScale="1">
        <p:scale>
          <a:sx n="97" d="100"/>
          <a:sy n="97" d="100"/>
        </p:scale>
        <p:origin x="271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Foster" userId="50b0562bda7cfcb7" providerId="LiveId" clId="{80A9DD3A-5371-49CC-AA47-DE89ACBF1CEB}"/>
    <pc:docChg chg="undo custSel addSld delSld modSld sldOrd modMainMaster">
      <pc:chgData name="Mark Foster" userId="50b0562bda7cfcb7" providerId="LiveId" clId="{80A9DD3A-5371-49CC-AA47-DE89ACBF1CEB}" dt="2026-08-26T18:47:02.346" v="12342" actId="20577"/>
      <pc:docMkLst>
        <pc:docMk/>
      </pc:docMkLst>
      <pc:sldChg chg="modSp mod">
        <pc:chgData name="Mark Foster" userId="50b0562bda7cfcb7" providerId="LiveId" clId="{80A9DD3A-5371-49CC-AA47-DE89ACBF1CEB}" dt="2026-08-26T18:44:03.111" v="12333" actId="14100"/>
        <pc:sldMkLst>
          <pc:docMk/>
          <pc:sldMk cId="1384941468" sldId="256"/>
        </pc:sldMkLst>
        <pc:spChg chg="mod">
          <ac:chgData name="Mark Foster" userId="50b0562bda7cfcb7" providerId="LiveId" clId="{80A9DD3A-5371-49CC-AA47-DE89ACBF1CEB}" dt="2026-08-26T18:43:58.358" v="12332" actId="14100"/>
          <ac:spMkLst>
            <pc:docMk/>
            <pc:sldMk cId="1384941468" sldId="256"/>
            <ac:spMk id="2" creationId="{D45A86BF-7DD5-45DA-8D1C-49F141620875}"/>
          </ac:spMkLst>
        </pc:spChg>
        <pc:spChg chg="mod">
          <ac:chgData name="Mark Foster" userId="50b0562bda7cfcb7" providerId="LiveId" clId="{80A9DD3A-5371-49CC-AA47-DE89ACBF1CEB}" dt="2026-08-26T18:44:03.111" v="12333" actId="14100"/>
          <ac:spMkLst>
            <pc:docMk/>
            <pc:sldMk cId="1384941468" sldId="256"/>
            <ac:spMk id="3" creationId="{A2B91D10-A6AF-4B0A-A2C9-562C04EB4ED0}"/>
          </ac:spMkLst>
        </pc:spChg>
      </pc:sldChg>
      <pc:sldChg chg="addSp modSp mod">
        <pc:chgData name="Mark Foster" userId="50b0562bda7cfcb7" providerId="LiveId" clId="{80A9DD3A-5371-49CC-AA47-DE89ACBF1CEB}" dt="2026-08-26T17:56:11.481" v="11804" actId="1076"/>
        <pc:sldMkLst>
          <pc:docMk/>
          <pc:sldMk cId="4102259331" sldId="407"/>
        </pc:sldMkLst>
        <pc:spChg chg="mod">
          <ac:chgData name="Mark Foster" userId="50b0562bda7cfcb7" providerId="LiveId" clId="{80A9DD3A-5371-49CC-AA47-DE89ACBF1CEB}" dt="2026-08-17T19:38:21.612" v="3856" actId="1076"/>
          <ac:spMkLst>
            <pc:docMk/>
            <pc:sldMk cId="4102259331" sldId="407"/>
            <ac:spMk id="2" creationId="{BB212EA9-576F-D986-0406-FE6DF7D79766}"/>
          </ac:spMkLst>
        </pc:spChg>
        <pc:spChg chg="mod">
          <ac:chgData name="Mark Foster" userId="50b0562bda7cfcb7" providerId="LiveId" clId="{80A9DD3A-5371-49CC-AA47-DE89ACBF1CEB}" dt="2026-08-26T17:55:37.292" v="11799" actId="14100"/>
          <ac:spMkLst>
            <pc:docMk/>
            <pc:sldMk cId="4102259331" sldId="407"/>
            <ac:spMk id="3" creationId="{E7D28A56-F1B3-8CB9-1ED5-530F51260FC1}"/>
          </ac:spMkLst>
        </pc:spChg>
        <pc:spChg chg="add mod">
          <ac:chgData name="Mark Foster" userId="50b0562bda7cfcb7" providerId="LiveId" clId="{80A9DD3A-5371-49CC-AA47-DE89ACBF1CEB}" dt="2026-08-26T17:56:11.481" v="11804" actId="1076"/>
          <ac:spMkLst>
            <pc:docMk/>
            <pc:sldMk cId="4102259331" sldId="407"/>
            <ac:spMk id="4" creationId="{E495F9CC-27FC-CA77-CB8E-43837FA35ABD}"/>
          </ac:spMkLst>
        </pc:spChg>
      </pc:sldChg>
      <pc:sldChg chg="modSp del mod">
        <pc:chgData name="Mark Foster" userId="50b0562bda7cfcb7" providerId="LiveId" clId="{80A9DD3A-5371-49CC-AA47-DE89ACBF1CEB}" dt="2026-08-26T17:54:14.357" v="11791" actId="47"/>
        <pc:sldMkLst>
          <pc:docMk/>
          <pc:sldMk cId="3828476531" sldId="411"/>
        </pc:sldMkLst>
      </pc:sldChg>
      <pc:sldChg chg="addSp delSp modSp mod">
        <pc:chgData name="Mark Foster" userId="50b0562bda7cfcb7" providerId="LiveId" clId="{80A9DD3A-5371-49CC-AA47-DE89ACBF1CEB}" dt="2026-08-26T18:24:49.395" v="12107" actId="1076"/>
        <pc:sldMkLst>
          <pc:docMk/>
          <pc:sldMk cId="331596241" sldId="425"/>
        </pc:sldMkLst>
        <pc:spChg chg="del mod">
          <ac:chgData name="Mark Foster" userId="50b0562bda7cfcb7" providerId="LiveId" clId="{80A9DD3A-5371-49CC-AA47-DE89ACBF1CEB}" dt="2026-08-26T18:03:25.969" v="11979" actId="478"/>
          <ac:spMkLst>
            <pc:docMk/>
            <pc:sldMk cId="331596241" sldId="425"/>
            <ac:spMk id="2" creationId="{1BCC4A93-56DC-9B67-47B1-301902E1A29E}"/>
          </ac:spMkLst>
        </pc:spChg>
        <pc:spChg chg="add mod">
          <ac:chgData name="Mark Foster" userId="50b0562bda7cfcb7" providerId="LiveId" clId="{80A9DD3A-5371-49CC-AA47-DE89ACBF1CEB}" dt="2026-08-26T18:24:38.903" v="12104" actId="14100"/>
          <ac:spMkLst>
            <pc:docMk/>
            <pc:sldMk cId="331596241" sldId="425"/>
            <ac:spMk id="4" creationId="{664D6988-E732-3A5F-13CC-52CFE699DA46}"/>
          </ac:spMkLst>
        </pc:spChg>
        <pc:picChg chg="mod">
          <ac:chgData name="Mark Foster" userId="50b0562bda7cfcb7" providerId="LiveId" clId="{80A9DD3A-5371-49CC-AA47-DE89ACBF1CEB}" dt="2026-08-26T18:24:49.395" v="12107" actId="1076"/>
          <ac:picMkLst>
            <pc:docMk/>
            <pc:sldMk cId="331596241" sldId="425"/>
            <ac:picMk id="5" creationId="{9468AEBD-7909-7D7B-B9D6-FB14E16DDFCA}"/>
          </ac:picMkLst>
        </pc:picChg>
        <pc:picChg chg="add del mod">
          <ac:chgData name="Mark Foster" userId="50b0562bda7cfcb7" providerId="LiveId" clId="{80A9DD3A-5371-49CC-AA47-DE89ACBF1CEB}" dt="2026-08-26T18:03:29.046" v="11980" actId="478"/>
          <ac:picMkLst>
            <pc:docMk/>
            <pc:sldMk cId="331596241" sldId="425"/>
            <ac:picMk id="9" creationId="{73952230-B5A8-BFF2-4CF9-CDFB4136B25E}"/>
          </ac:picMkLst>
        </pc:picChg>
      </pc:sldChg>
      <pc:sldChg chg="del">
        <pc:chgData name="Mark Foster" userId="50b0562bda7cfcb7" providerId="LiveId" clId="{80A9DD3A-5371-49CC-AA47-DE89ACBF1CEB}" dt="2026-08-26T17:54:59.659" v="11796" actId="47"/>
        <pc:sldMkLst>
          <pc:docMk/>
          <pc:sldMk cId="3086606303" sldId="430"/>
        </pc:sldMkLst>
      </pc:sldChg>
      <pc:sldChg chg="modSp mod">
        <pc:chgData name="Mark Foster" userId="50b0562bda7cfcb7" providerId="LiveId" clId="{80A9DD3A-5371-49CC-AA47-DE89ACBF1CEB}" dt="2026-08-26T18:47:02.346" v="12342" actId="20577"/>
        <pc:sldMkLst>
          <pc:docMk/>
          <pc:sldMk cId="591295429" sldId="431"/>
        </pc:sldMkLst>
        <pc:spChg chg="mod">
          <ac:chgData name="Mark Foster" userId="50b0562bda7cfcb7" providerId="LiveId" clId="{80A9DD3A-5371-49CC-AA47-DE89ACBF1CEB}" dt="2026-08-17T19:24:45.120" v="3608" actId="14100"/>
          <ac:spMkLst>
            <pc:docMk/>
            <pc:sldMk cId="591295429" sldId="431"/>
            <ac:spMk id="2" creationId="{DF4A29A4-211B-5541-C428-7D4033443F10}"/>
          </ac:spMkLst>
        </pc:spChg>
        <pc:spChg chg="mod">
          <ac:chgData name="Mark Foster" userId="50b0562bda7cfcb7" providerId="LiveId" clId="{80A9DD3A-5371-49CC-AA47-DE89ACBF1CEB}" dt="2026-08-26T18:47:02.346" v="12342" actId="20577"/>
          <ac:spMkLst>
            <pc:docMk/>
            <pc:sldMk cId="591295429" sldId="431"/>
            <ac:spMk id="3" creationId="{CD9B61EC-9DB8-848A-5333-FCC7104F415A}"/>
          </ac:spMkLst>
        </pc:spChg>
      </pc:sldChg>
      <pc:sldChg chg="modSp mod">
        <pc:chgData name="Mark Foster" userId="50b0562bda7cfcb7" providerId="LiveId" clId="{80A9DD3A-5371-49CC-AA47-DE89ACBF1CEB}" dt="2026-08-26T17:46:05.441" v="11714" actId="20577"/>
        <pc:sldMkLst>
          <pc:docMk/>
          <pc:sldMk cId="897895797" sldId="433"/>
        </pc:sldMkLst>
        <pc:spChg chg="mod">
          <ac:chgData name="Mark Foster" userId="50b0562bda7cfcb7" providerId="LiveId" clId="{80A9DD3A-5371-49CC-AA47-DE89ACBF1CEB}" dt="2026-08-17T19:25:26.472" v="3619" actId="14100"/>
          <ac:spMkLst>
            <pc:docMk/>
            <pc:sldMk cId="897895797" sldId="433"/>
            <ac:spMk id="2" creationId="{66256F03-489C-B8BF-2B86-6E6EEDA88596}"/>
          </ac:spMkLst>
        </pc:spChg>
        <pc:spChg chg="mod">
          <ac:chgData name="Mark Foster" userId="50b0562bda7cfcb7" providerId="LiveId" clId="{80A9DD3A-5371-49CC-AA47-DE89ACBF1CEB}" dt="2026-08-26T17:46:05.441" v="11714" actId="20577"/>
          <ac:spMkLst>
            <pc:docMk/>
            <pc:sldMk cId="897895797" sldId="433"/>
            <ac:spMk id="3" creationId="{B04D7B36-83B6-2E2A-FE2B-7B7D7912657D}"/>
          </ac:spMkLst>
        </pc:spChg>
      </pc:sldChg>
      <pc:sldChg chg="modSp del mod">
        <pc:chgData name="Mark Foster" userId="50b0562bda7cfcb7" providerId="LiveId" clId="{80A9DD3A-5371-49CC-AA47-DE89ACBF1CEB}" dt="2026-08-26T17:58:30.979" v="11955" actId="47"/>
        <pc:sldMkLst>
          <pc:docMk/>
          <pc:sldMk cId="2234472394" sldId="434"/>
        </pc:sldMkLst>
        <pc:spChg chg="mod">
          <ac:chgData name="Mark Foster" userId="50b0562bda7cfcb7" providerId="LiveId" clId="{80A9DD3A-5371-49CC-AA47-DE89ACBF1CEB}" dt="2026-08-26T17:48:20.555" v="11752" actId="1076"/>
          <ac:spMkLst>
            <pc:docMk/>
            <pc:sldMk cId="2234472394" sldId="434"/>
            <ac:spMk id="2" creationId="{81EC3894-B89C-8673-22ED-20C8D7945A66}"/>
          </ac:spMkLst>
        </pc:spChg>
        <pc:spChg chg="mod">
          <ac:chgData name="Mark Foster" userId="50b0562bda7cfcb7" providerId="LiveId" clId="{80A9DD3A-5371-49CC-AA47-DE89ACBF1CEB}" dt="2026-08-26T17:48:13.554" v="11751" actId="14100"/>
          <ac:spMkLst>
            <pc:docMk/>
            <pc:sldMk cId="2234472394" sldId="434"/>
            <ac:spMk id="3" creationId="{784092ED-FDDC-AA4E-F31C-3C4CB90C8269}"/>
          </ac:spMkLst>
        </pc:spChg>
      </pc:sldChg>
      <pc:sldChg chg="addSp delSp modSp mod">
        <pc:chgData name="Mark Foster" userId="50b0562bda7cfcb7" providerId="LiveId" clId="{80A9DD3A-5371-49CC-AA47-DE89ACBF1CEB}" dt="2026-08-26T18:18:24.452" v="12099" actId="20577"/>
        <pc:sldMkLst>
          <pc:docMk/>
          <pc:sldMk cId="3196537540" sldId="435"/>
        </pc:sldMkLst>
        <pc:spChg chg="mod">
          <ac:chgData name="Mark Foster" userId="50b0562bda7cfcb7" providerId="LiveId" clId="{80A9DD3A-5371-49CC-AA47-DE89ACBF1CEB}" dt="2026-08-26T18:18:24.452" v="12099" actId="20577"/>
          <ac:spMkLst>
            <pc:docMk/>
            <pc:sldMk cId="3196537540" sldId="435"/>
            <ac:spMk id="3" creationId="{B995E09D-2678-3805-9B85-EE51D1ACCDB0}"/>
          </ac:spMkLst>
        </pc:spChg>
      </pc:sldChg>
      <pc:sldChg chg="modSp del mod">
        <pc:chgData name="Mark Foster" userId="50b0562bda7cfcb7" providerId="LiveId" clId="{80A9DD3A-5371-49CC-AA47-DE89ACBF1CEB}" dt="2026-08-26T17:42:51.494" v="11644" actId="47"/>
        <pc:sldMkLst>
          <pc:docMk/>
          <pc:sldMk cId="2883717918" sldId="436"/>
        </pc:sldMkLst>
      </pc:sldChg>
      <pc:sldChg chg="delSp modSp mod">
        <pc:chgData name="Mark Foster" userId="50b0562bda7cfcb7" providerId="LiveId" clId="{80A9DD3A-5371-49CC-AA47-DE89ACBF1CEB}" dt="2026-08-26T18:13:45.545" v="12057" actId="1076"/>
        <pc:sldMkLst>
          <pc:docMk/>
          <pc:sldMk cId="2828724984" sldId="438"/>
        </pc:sldMkLst>
        <pc:spChg chg="mod">
          <ac:chgData name="Mark Foster" userId="50b0562bda7cfcb7" providerId="LiveId" clId="{80A9DD3A-5371-49CC-AA47-DE89ACBF1CEB}" dt="2026-08-26T18:13:39.342" v="12054" actId="404"/>
          <ac:spMkLst>
            <pc:docMk/>
            <pc:sldMk cId="2828724984" sldId="438"/>
            <ac:spMk id="2" creationId="{FC45C3E7-55DE-13B1-3820-EE5411EF1D44}"/>
          </ac:spMkLst>
        </pc:spChg>
        <pc:picChg chg="del mod">
          <ac:chgData name="Mark Foster" userId="50b0562bda7cfcb7" providerId="LiveId" clId="{80A9DD3A-5371-49CC-AA47-DE89ACBF1CEB}" dt="2026-08-26T18:13:18.285" v="12048" actId="478"/>
          <ac:picMkLst>
            <pc:docMk/>
            <pc:sldMk cId="2828724984" sldId="438"/>
            <ac:picMk id="3" creationId="{89D7EC47-9FFA-15D4-6193-91FAF1031F50}"/>
          </ac:picMkLst>
        </pc:picChg>
        <pc:picChg chg="mod">
          <ac:chgData name="Mark Foster" userId="50b0562bda7cfcb7" providerId="LiveId" clId="{80A9DD3A-5371-49CC-AA47-DE89ACBF1CEB}" dt="2026-08-26T18:13:45.545" v="12057" actId="1076"/>
          <ac:picMkLst>
            <pc:docMk/>
            <pc:sldMk cId="2828724984" sldId="438"/>
            <ac:picMk id="4" creationId="{A710B5B5-B151-7775-44BF-03406DC7E176}"/>
          </ac:picMkLst>
        </pc:picChg>
      </pc:sldChg>
      <pc:sldChg chg="delSp modSp del mod">
        <pc:chgData name="Mark Foster" userId="50b0562bda7cfcb7" providerId="LiveId" clId="{80A9DD3A-5371-49CC-AA47-DE89ACBF1CEB}" dt="2026-08-26T17:53:41.747" v="11786" actId="47"/>
        <pc:sldMkLst>
          <pc:docMk/>
          <pc:sldMk cId="4072252520" sldId="439"/>
        </pc:sldMkLst>
        <pc:picChg chg="del mod">
          <ac:chgData name="Mark Foster" userId="50b0562bda7cfcb7" providerId="LiveId" clId="{80A9DD3A-5371-49CC-AA47-DE89ACBF1CEB}" dt="2026-08-26T17:53:39.889" v="11785" actId="478"/>
          <ac:picMkLst>
            <pc:docMk/>
            <pc:sldMk cId="4072252520" sldId="439"/>
            <ac:picMk id="6" creationId="{7C8CBF39-B7CF-821B-42CF-08E0F5C9DD3F}"/>
          </ac:picMkLst>
        </pc:picChg>
      </pc:sldChg>
      <pc:sldChg chg="addSp delSp modSp del mod">
        <pc:chgData name="Mark Foster" userId="50b0562bda7cfcb7" providerId="LiveId" clId="{80A9DD3A-5371-49CC-AA47-DE89ACBF1CEB}" dt="2026-08-26T17:52:33.067" v="11779" actId="47"/>
        <pc:sldMkLst>
          <pc:docMk/>
          <pc:sldMk cId="2067357739" sldId="440"/>
        </pc:sldMkLst>
      </pc:sldChg>
      <pc:sldChg chg="modSp mod">
        <pc:chgData name="Mark Foster" userId="50b0562bda7cfcb7" providerId="LiveId" clId="{80A9DD3A-5371-49CC-AA47-DE89ACBF1CEB}" dt="2026-08-26T18:41:22.350" v="12326" actId="113"/>
        <pc:sldMkLst>
          <pc:docMk/>
          <pc:sldMk cId="3052034314" sldId="441"/>
        </pc:sldMkLst>
        <pc:spChg chg="mod">
          <ac:chgData name="Mark Foster" userId="50b0562bda7cfcb7" providerId="LiveId" clId="{80A9DD3A-5371-49CC-AA47-DE89ACBF1CEB}" dt="2026-08-17T19:37:40.217" v="3848" actId="1076"/>
          <ac:spMkLst>
            <pc:docMk/>
            <pc:sldMk cId="3052034314" sldId="441"/>
            <ac:spMk id="2" creationId="{133BFD81-A806-DE16-33FB-1E4C74C078E4}"/>
          </ac:spMkLst>
        </pc:spChg>
        <pc:spChg chg="mod">
          <ac:chgData name="Mark Foster" userId="50b0562bda7cfcb7" providerId="LiveId" clId="{80A9DD3A-5371-49CC-AA47-DE89ACBF1CEB}" dt="2026-08-26T18:41:22.350" v="12326" actId="113"/>
          <ac:spMkLst>
            <pc:docMk/>
            <pc:sldMk cId="3052034314" sldId="441"/>
            <ac:spMk id="3" creationId="{7B2E28C8-3CF7-1719-42D0-A3ABE52EC6A3}"/>
          </ac:spMkLst>
        </pc:spChg>
      </pc:sldChg>
      <pc:sldChg chg="modSp del mod">
        <pc:chgData name="Mark Foster" userId="50b0562bda7cfcb7" providerId="LiveId" clId="{80A9DD3A-5371-49CC-AA47-DE89ACBF1CEB}" dt="2026-08-26T17:52:34.708" v="11780" actId="47"/>
        <pc:sldMkLst>
          <pc:docMk/>
          <pc:sldMk cId="3436769866" sldId="442"/>
        </pc:sldMkLst>
      </pc:sldChg>
      <pc:sldChg chg="modSp del mod">
        <pc:chgData name="Mark Foster" userId="50b0562bda7cfcb7" providerId="LiveId" clId="{80A9DD3A-5371-49CC-AA47-DE89ACBF1CEB}" dt="2026-08-26T17:54:13.221" v="11790" actId="47"/>
        <pc:sldMkLst>
          <pc:docMk/>
          <pc:sldMk cId="2530330337" sldId="443"/>
        </pc:sldMkLst>
        <pc:picChg chg="mod">
          <ac:chgData name="Mark Foster" userId="50b0562bda7cfcb7" providerId="LiveId" clId="{80A9DD3A-5371-49CC-AA47-DE89ACBF1CEB}" dt="2026-08-26T17:50:36.081" v="11767" actId="1076"/>
          <ac:picMkLst>
            <pc:docMk/>
            <pc:sldMk cId="2530330337" sldId="443"/>
            <ac:picMk id="3" creationId="{F460A972-D1B4-B925-3890-E87EF84BA1DF}"/>
          </ac:picMkLst>
        </pc:picChg>
      </pc:sldChg>
      <pc:sldChg chg="delSp modSp mod">
        <pc:chgData name="Mark Foster" userId="50b0562bda7cfcb7" providerId="LiveId" clId="{80A9DD3A-5371-49CC-AA47-DE89ACBF1CEB}" dt="2026-08-26T18:09:26.874" v="12031" actId="20577"/>
        <pc:sldMkLst>
          <pc:docMk/>
          <pc:sldMk cId="795659403" sldId="453"/>
        </pc:sldMkLst>
        <pc:spChg chg="mod">
          <ac:chgData name="Mark Foster" userId="50b0562bda7cfcb7" providerId="LiveId" clId="{80A9DD3A-5371-49CC-AA47-DE89ACBF1CEB}" dt="2026-08-26T18:09:26.874" v="12031" actId="20577"/>
          <ac:spMkLst>
            <pc:docMk/>
            <pc:sldMk cId="795659403" sldId="453"/>
            <ac:spMk id="2" creationId="{C5EC3FA4-1CAA-C217-1EDA-F244618AD2CC}"/>
          </ac:spMkLst>
        </pc:spChg>
        <pc:picChg chg="mod">
          <ac:chgData name="Mark Foster" userId="50b0562bda7cfcb7" providerId="LiveId" clId="{80A9DD3A-5371-49CC-AA47-DE89ACBF1CEB}" dt="2026-08-26T18:09:01.037" v="12029" actId="1076"/>
          <ac:picMkLst>
            <pc:docMk/>
            <pc:sldMk cId="795659403" sldId="453"/>
            <ac:picMk id="3" creationId="{135D6872-402E-C26F-4464-015615AC4289}"/>
          </ac:picMkLst>
        </pc:picChg>
        <pc:picChg chg="del mod">
          <ac:chgData name="Mark Foster" userId="50b0562bda7cfcb7" providerId="LiveId" clId="{80A9DD3A-5371-49CC-AA47-DE89ACBF1CEB}" dt="2026-08-26T17:54:26.960" v="11792" actId="478"/>
          <ac:picMkLst>
            <pc:docMk/>
            <pc:sldMk cId="795659403" sldId="453"/>
            <ac:picMk id="5" creationId="{6AEF236C-3F99-6023-C374-1641F5226956}"/>
          </ac:picMkLst>
        </pc:picChg>
      </pc:sldChg>
      <pc:sldChg chg="delSp modSp del mod">
        <pc:chgData name="Mark Foster" userId="50b0562bda7cfcb7" providerId="LiveId" clId="{80A9DD3A-5371-49CC-AA47-DE89ACBF1CEB}" dt="2026-08-26T17:53:12.223" v="11783" actId="47"/>
        <pc:sldMkLst>
          <pc:docMk/>
          <pc:sldMk cId="3221889660" sldId="461"/>
        </pc:sldMkLst>
        <pc:picChg chg="del mod">
          <ac:chgData name="Mark Foster" userId="50b0562bda7cfcb7" providerId="LiveId" clId="{80A9DD3A-5371-49CC-AA47-DE89ACBF1CEB}" dt="2026-08-26T17:53:09.937" v="11781" actId="478"/>
          <ac:picMkLst>
            <pc:docMk/>
            <pc:sldMk cId="3221889660" sldId="461"/>
            <ac:picMk id="4" creationId="{55537B6F-1D17-5EB8-9A5E-8F5E38C2873F}"/>
          </ac:picMkLst>
        </pc:picChg>
        <pc:picChg chg="del mod">
          <ac:chgData name="Mark Foster" userId="50b0562bda7cfcb7" providerId="LiveId" clId="{80A9DD3A-5371-49CC-AA47-DE89ACBF1CEB}" dt="2026-08-26T17:53:10.910" v="11782" actId="478"/>
          <ac:picMkLst>
            <pc:docMk/>
            <pc:sldMk cId="3221889660" sldId="461"/>
            <ac:picMk id="5" creationId="{4FF4B29F-85A4-7775-319E-AF93FCD2AC4D}"/>
          </ac:picMkLst>
        </pc:picChg>
      </pc:sldChg>
      <pc:sldChg chg="modSp del mod">
        <pc:chgData name="Mark Foster" userId="50b0562bda7cfcb7" providerId="LiveId" clId="{80A9DD3A-5371-49CC-AA47-DE89ACBF1CEB}" dt="2026-08-26T17:53:19.449" v="11784" actId="47"/>
        <pc:sldMkLst>
          <pc:docMk/>
          <pc:sldMk cId="156677798" sldId="462"/>
        </pc:sldMkLst>
      </pc:sldChg>
      <pc:sldChg chg="delSp modSp mod ord">
        <pc:chgData name="Mark Foster" userId="50b0562bda7cfcb7" providerId="LiveId" clId="{80A9DD3A-5371-49CC-AA47-DE89ACBF1CEB}" dt="2026-08-26T18:17:00.752" v="12066" actId="20577"/>
        <pc:sldMkLst>
          <pc:docMk/>
          <pc:sldMk cId="3263178183" sldId="463"/>
        </pc:sldMkLst>
        <pc:spChg chg="mod">
          <ac:chgData name="Mark Foster" userId="50b0562bda7cfcb7" providerId="LiveId" clId="{80A9DD3A-5371-49CC-AA47-DE89ACBF1CEB}" dt="2026-08-26T18:17:00.752" v="12066" actId="20577"/>
          <ac:spMkLst>
            <pc:docMk/>
            <pc:sldMk cId="3263178183" sldId="463"/>
            <ac:spMk id="2" creationId="{1506C7DB-4798-B0A0-8762-23DF7C983E04}"/>
          </ac:spMkLst>
        </pc:spChg>
        <pc:spChg chg="mod">
          <ac:chgData name="Mark Foster" userId="50b0562bda7cfcb7" providerId="LiveId" clId="{80A9DD3A-5371-49CC-AA47-DE89ACBF1CEB}" dt="2026-08-17T19:36:18.248" v="3820" actId="1076"/>
          <ac:spMkLst>
            <pc:docMk/>
            <pc:sldMk cId="3263178183" sldId="463"/>
            <ac:spMk id="3" creationId="{7A667E58-E70A-B28C-DD43-9F51E691205B}"/>
          </ac:spMkLst>
        </pc:spChg>
        <pc:spChg chg="mod">
          <ac:chgData name="Mark Foster" userId="50b0562bda7cfcb7" providerId="LiveId" clId="{80A9DD3A-5371-49CC-AA47-DE89ACBF1CEB}" dt="2026-08-17T19:36:43.918" v="3828" actId="1076"/>
          <ac:spMkLst>
            <pc:docMk/>
            <pc:sldMk cId="3263178183" sldId="463"/>
            <ac:spMk id="7" creationId="{73B6D4AF-351D-A3D8-2721-3FBE46635005}"/>
          </ac:spMkLst>
        </pc:spChg>
        <pc:graphicFrameChg chg="del mod">
          <ac:chgData name="Mark Foster" userId="50b0562bda7cfcb7" providerId="LiveId" clId="{80A9DD3A-5371-49CC-AA47-DE89ACBF1CEB}" dt="2026-08-26T18:15:23.027" v="12058" actId="478"/>
          <ac:graphicFrameMkLst>
            <pc:docMk/>
            <pc:sldMk cId="3263178183" sldId="463"/>
            <ac:graphicFrameMk id="6" creationId="{8E84ABA7-53C7-533A-A2F9-B07387178401}"/>
          </ac:graphicFrameMkLst>
        </pc:graphicFrameChg>
        <pc:picChg chg="mod">
          <ac:chgData name="Mark Foster" userId="50b0562bda7cfcb7" providerId="LiveId" clId="{80A9DD3A-5371-49CC-AA47-DE89ACBF1CEB}" dt="2026-08-26T18:15:38.868" v="12060" actId="14100"/>
          <ac:picMkLst>
            <pc:docMk/>
            <pc:sldMk cId="3263178183" sldId="463"/>
            <ac:picMk id="4" creationId="{47096F71-4BDD-6156-B1BF-BBE408F64FC2}"/>
          </ac:picMkLst>
        </pc:picChg>
        <pc:picChg chg="mod">
          <ac:chgData name="Mark Foster" userId="50b0562bda7cfcb7" providerId="LiveId" clId="{80A9DD3A-5371-49CC-AA47-DE89ACBF1CEB}" dt="2026-08-26T18:15:44.379" v="12061" actId="1076"/>
          <ac:picMkLst>
            <pc:docMk/>
            <pc:sldMk cId="3263178183" sldId="463"/>
            <ac:picMk id="5" creationId="{7EE3E70E-FFEF-7963-6F81-2BFAA9F150A4}"/>
          </ac:picMkLst>
        </pc:picChg>
      </pc:sldChg>
      <pc:sldChg chg="delSp modSp del mod">
        <pc:chgData name="Mark Foster" userId="50b0562bda7cfcb7" providerId="LiveId" clId="{80A9DD3A-5371-49CC-AA47-DE89ACBF1CEB}" dt="2026-08-26T17:52:03.303" v="11772" actId="47"/>
        <pc:sldMkLst>
          <pc:docMk/>
          <pc:sldMk cId="842083672" sldId="465"/>
        </pc:sldMkLst>
        <pc:picChg chg="del">
          <ac:chgData name="Mark Foster" userId="50b0562bda7cfcb7" providerId="LiveId" clId="{80A9DD3A-5371-49CC-AA47-DE89ACBF1CEB}" dt="2026-08-26T17:52:01.137" v="11771" actId="478"/>
          <ac:picMkLst>
            <pc:docMk/>
            <pc:sldMk cId="842083672" sldId="465"/>
            <ac:picMk id="3" creationId="{A8DF6A55-031E-D46B-5A97-7819BA13969B}"/>
          </ac:picMkLst>
        </pc:picChg>
      </pc:sldChg>
      <pc:sldChg chg="delSp modSp del mod">
        <pc:chgData name="Mark Foster" userId="50b0562bda7cfcb7" providerId="LiveId" clId="{80A9DD3A-5371-49CC-AA47-DE89ACBF1CEB}" dt="2026-08-26T17:52:20.830" v="11775" actId="47"/>
        <pc:sldMkLst>
          <pc:docMk/>
          <pc:sldMk cId="1312956608" sldId="466"/>
        </pc:sldMkLst>
        <pc:picChg chg="del mod">
          <ac:chgData name="Mark Foster" userId="50b0562bda7cfcb7" providerId="LiveId" clId="{80A9DD3A-5371-49CC-AA47-DE89ACBF1CEB}" dt="2026-08-26T17:52:18.629" v="11773" actId="478"/>
          <ac:picMkLst>
            <pc:docMk/>
            <pc:sldMk cId="1312956608" sldId="466"/>
            <ac:picMk id="4" creationId="{FB9B4DDD-FE0F-B7B0-1ADD-70D1DE674015}"/>
          </ac:picMkLst>
        </pc:picChg>
        <pc:picChg chg="del mod">
          <ac:chgData name="Mark Foster" userId="50b0562bda7cfcb7" providerId="LiveId" clId="{80A9DD3A-5371-49CC-AA47-DE89ACBF1CEB}" dt="2026-08-26T17:52:19.586" v="11774" actId="478"/>
          <ac:picMkLst>
            <pc:docMk/>
            <pc:sldMk cId="1312956608" sldId="466"/>
            <ac:picMk id="5" creationId="{EF7EAF62-CCA3-43EC-00E4-425739BA7553}"/>
          </ac:picMkLst>
        </pc:picChg>
      </pc:sldChg>
      <pc:sldChg chg="modSp del mod">
        <pc:chgData name="Mark Foster" userId="50b0562bda7cfcb7" providerId="LiveId" clId="{80A9DD3A-5371-49CC-AA47-DE89ACBF1CEB}" dt="2026-08-26T17:52:31.366" v="11778" actId="47"/>
        <pc:sldMkLst>
          <pc:docMk/>
          <pc:sldMk cId="2360581443" sldId="468"/>
        </pc:sldMkLst>
      </pc:sldChg>
      <pc:sldChg chg="delSp modSp new mod">
        <pc:chgData name="Mark Foster" userId="50b0562bda7cfcb7" providerId="LiveId" clId="{80A9DD3A-5371-49CC-AA47-DE89ACBF1CEB}" dt="2026-08-17T19:06:21.589" v="3444" actId="403"/>
        <pc:sldMkLst>
          <pc:docMk/>
          <pc:sldMk cId="1343633477" sldId="469"/>
        </pc:sldMkLst>
        <pc:spChg chg="mod">
          <ac:chgData name="Mark Foster" userId="50b0562bda7cfcb7" providerId="LiveId" clId="{80A9DD3A-5371-49CC-AA47-DE89ACBF1CEB}" dt="2026-08-17T19:06:21.589" v="3444" actId="403"/>
          <ac:spMkLst>
            <pc:docMk/>
            <pc:sldMk cId="1343633477" sldId="469"/>
            <ac:spMk id="3" creationId="{0FD90DE4-2469-9E67-BECA-06F6EE3D9AF7}"/>
          </ac:spMkLst>
        </pc:spChg>
      </pc:sldChg>
      <pc:sldChg chg="modSp new mod">
        <pc:chgData name="Mark Foster" userId="50b0562bda7cfcb7" providerId="LiveId" clId="{80A9DD3A-5371-49CC-AA47-DE89ACBF1CEB}" dt="2026-08-26T17:58:44.634" v="11966" actId="20577"/>
        <pc:sldMkLst>
          <pc:docMk/>
          <pc:sldMk cId="1636282448" sldId="471"/>
        </pc:sldMkLst>
        <pc:spChg chg="mod">
          <ac:chgData name="Mark Foster" userId="50b0562bda7cfcb7" providerId="LiveId" clId="{80A9DD3A-5371-49CC-AA47-DE89ACBF1CEB}" dt="2026-08-17T18:21:35.662" v="1021" actId="20577"/>
          <ac:spMkLst>
            <pc:docMk/>
            <pc:sldMk cId="1636282448" sldId="471"/>
            <ac:spMk id="2" creationId="{C04A1EC6-F504-0AC7-CD46-1FC536B72003}"/>
          </ac:spMkLst>
        </pc:spChg>
        <pc:spChg chg="mod">
          <ac:chgData name="Mark Foster" userId="50b0562bda7cfcb7" providerId="LiveId" clId="{80A9DD3A-5371-49CC-AA47-DE89ACBF1CEB}" dt="2026-08-26T17:58:44.634" v="11966" actId="20577"/>
          <ac:spMkLst>
            <pc:docMk/>
            <pc:sldMk cId="1636282448" sldId="471"/>
            <ac:spMk id="3" creationId="{944CB073-3DD1-ECC9-5957-321F353732B7}"/>
          </ac:spMkLst>
        </pc:spChg>
      </pc:sldChg>
      <pc:sldChg chg="addSp delSp modSp add mod modClrScheme chgLayout">
        <pc:chgData name="Mark Foster" userId="50b0562bda7cfcb7" providerId="LiveId" clId="{80A9DD3A-5371-49CC-AA47-DE89ACBF1CEB}" dt="2026-08-26T18:33:39.796" v="12222" actId="14100"/>
        <pc:sldMkLst>
          <pc:docMk/>
          <pc:sldMk cId="634354306" sldId="472"/>
        </pc:sldMkLst>
        <pc:spChg chg="mod">
          <ac:chgData name="Mark Foster" userId="50b0562bda7cfcb7" providerId="LiveId" clId="{80A9DD3A-5371-49CC-AA47-DE89ACBF1CEB}" dt="2026-08-26T18:33:39.796" v="12222" actId="14100"/>
          <ac:spMkLst>
            <pc:docMk/>
            <pc:sldMk cId="634354306" sldId="472"/>
            <ac:spMk id="2" creationId="{9D1728EA-9C38-A825-3906-81BA2FDE8E1D}"/>
          </ac:spMkLst>
        </pc:spChg>
        <pc:spChg chg="add mod">
          <ac:chgData name="Mark Foster" userId="50b0562bda7cfcb7" providerId="LiveId" clId="{80A9DD3A-5371-49CC-AA47-DE89ACBF1CEB}" dt="2026-08-26T18:33:33.719" v="12221" actId="1076"/>
          <ac:spMkLst>
            <pc:docMk/>
            <pc:sldMk cId="634354306" sldId="472"/>
            <ac:spMk id="6" creationId="{8A2D2AA2-B628-E6D1-2BD1-25999DB75FB0}"/>
          </ac:spMkLst>
        </pc:spChg>
        <pc:picChg chg="mod">
          <ac:chgData name="Mark Foster" userId="50b0562bda7cfcb7" providerId="LiveId" clId="{80A9DD3A-5371-49CC-AA47-DE89ACBF1CEB}" dt="2026-08-26T18:33:14.806" v="12218" actId="1076"/>
          <ac:picMkLst>
            <pc:docMk/>
            <pc:sldMk cId="634354306" sldId="472"/>
            <ac:picMk id="3" creationId="{D569FB13-C270-90F2-9885-1A3EB6B7BBAF}"/>
          </ac:picMkLst>
        </pc:picChg>
        <pc:picChg chg="del mod ord">
          <ac:chgData name="Mark Foster" userId="50b0562bda7cfcb7" providerId="LiveId" clId="{80A9DD3A-5371-49CC-AA47-DE89ACBF1CEB}" dt="2026-08-26T18:28:07.598" v="12192" actId="478"/>
          <ac:picMkLst>
            <pc:docMk/>
            <pc:sldMk cId="634354306" sldId="472"/>
            <ac:picMk id="5" creationId="{074E81BA-094C-04D2-DA58-38FCDAF3FB56}"/>
          </ac:picMkLst>
        </pc:picChg>
      </pc:sldChg>
      <pc:sldChg chg="modSp new mod">
        <pc:chgData name="Mark Foster" userId="50b0562bda7cfcb7" providerId="LiveId" clId="{80A9DD3A-5371-49CC-AA47-DE89ACBF1CEB}" dt="2026-08-26T18:32:16.986" v="12211" actId="20577"/>
        <pc:sldMkLst>
          <pc:docMk/>
          <pc:sldMk cId="345151350" sldId="473"/>
        </pc:sldMkLst>
        <pc:spChg chg="mod">
          <ac:chgData name="Mark Foster" userId="50b0562bda7cfcb7" providerId="LiveId" clId="{80A9DD3A-5371-49CC-AA47-DE89ACBF1CEB}" dt="2026-08-17T19:06:57.959" v="3456" actId="14100"/>
          <ac:spMkLst>
            <pc:docMk/>
            <pc:sldMk cId="345151350" sldId="473"/>
            <ac:spMk id="2" creationId="{59E2140E-D851-C036-684E-E56624771F35}"/>
          </ac:spMkLst>
        </pc:spChg>
        <pc:spChg chg="mod">
          <ac:chgData name="Mark Foster" userId="50b0562bda7cfcb7" providerId="LiveId" clId="{80A9DD3A-5371-49CC-AA47-DE89ACBF1CEB}" dt="2026-08-26T18:32:16.986" v="12211" actId="20577"/>
          <ac:spMkLst>
            <pc:docMk/>
            <pc:sldMk cId="345151350" sldId="473"/>
            <ac:spMk id="3" creationId="{618867E1-DEEC-8E69-2C40-ED216806F133}"/>
          </ac:spMkLst>
        </pc:spChg>
      </pc:sldChg>
      <pc:sldChg chg="addSp delSp modSp new mod ord">
        <pc:chgData name="Mark Foster" userId="50b0562bda7cfcb7" providerId="LiveId" clId="{80A9DD3A-5371-49CC-AA47-DE89ACBF1CEB}" dt="2026-08-26T18:30:50.784" v="12210" actId="6549"/>
        <pc:sldMkLst>
          <pc:docMk/>
          <pc:sldMk cId="2164176697" sldId="474"/>
        </pc:sldMkLst>
        <pc:spChg chg="mod">
          <ac:chgData name="Mark Foster" userId="50b0562bda7cfcb7" providerId="LiveId" clId="{80A9DD3A-5371-49CC-AA47-DE89ACBF1CEB}" dt="2026-08-26T18:29:51.439" v="12203" actId="404"/>
          <ac:spMkLst>
            <pc:docMk/>
            <pc:sldMk cId="2164176697" sldId="474"/>
            <ac:spMk id="2" creationId="{9C86762D-D595-E396-2D0E-4EBD91AD1734}"/>
          </ac:spMkLst>
        </pc:spChg>
        <pc:spChg chg="add mod">
          <ac:chgData name="Mark Foster" userId="50b0562bda7cfcb7" providerId="LiveId" clId="{80A9DD3A-5371-49CC-AA47-DE89ACBF1CEB}" dt="2026-08-26T18:30:50.784" v="12210" actId="6549"/>
          <ac:spMkLst>
            <pc:docMk/>
            <pc:sldMk cId="2164176697" sldId="474"/>
            <ac:spMk id="6" creationId="{1B1C2C1B-FCCA-27AF-F9BE-CEA92B9E212E}"/>
          </ac:spMkLst>
        </pc:spChg>
        <pc:spChg chg="add mod">
          <ac:chgData name="Mark Foster" userId="50b0562bda7cfcb7" providerId="LiveId" clId="{80A9DD3A-5371-49CC-AA47-DE89ACBF1CEB}" dt="2026-08-24T20:44:46.200" v="10625" actId="6549"/>
          <ac:spMkLst>
            <pc:docMk/>
            <pc:sldMk cId="2164176697" sldId="474"/>
            <ac:spMk id="7" creationId="{136486FA-1BF1-8E3C-1741-2D128FC0EEC5}"/>
          </ac:spMkLst>
        </pc:spChg>
        <pc:picChg chg="mod ord">
          <ac:chgData name="Mark Foster" userId="50b0562bda7cfcb7" providerId="LiveId" clId="{80A9DD3A-5371-49CC-AA47-DE89ACBF1CEB}" dt="2026-08-26T18:30:11.184" v="12204" actId="1076"/>
          <ac:picMkLst>
            <pc:docMk/>
            <pc:sldMk cId="2164176697" sldId="474"/>
            <ac:picMk id="3" creationId="{74133325-70E6-DA1C-0523-903C3A8F8E41}"/>
          </ac:picMkLst>
        </pc:picChg>
      </pc:sldChg>
      <pc:sldChg chg="modSp new mod">
        <pc:chgData name="Mark Foster" userId="50b0562bda7cfcb7" providerId="LiveId" clId="{80A9DD3A-5371-49CC-AA47-DE89ACBF1CEB}" dt="2026-08-24T19:55:18.586" v="10007" actId="14100"/>
        <pc:sldMkLst>
          <pc:docMk/>
          <pc:sldMk cId="1550592163" sldId="475"/>
        </pc:sldMkLst>
        <pc:spChg chg="mod">
          <ac:chgData name="Mark Foster" userId="50b0562bda7cfcb7" providerId="LiveId" clId="{80A9DD3A-5371-49CC-AA47-DE89ACBF1CEB}" dt="2026-08-24T19:55:13.195" v="10005" actId="14100"/>
          <ac:spMkLst>
            <pc:docMk/>
            <pc:sldMk cId="1550592163" sldId="475"/>
            <ac:spMk id="2" creationId="{C86C06C0-81A4-E56B-FCB2-8C379F8E5AAA}"/>
          </ac:spMkLst>
        </pc:spChg>
        <pc:spChg chg="mod">
          <ac:chgData name="Mark Foster" userId="50b0562bda7cfcb7" providerId="LiveId" clId="{80A9DD3A-5371-49CC-AA47-DE89ACBF1CEB}" dt="2026-08-24T19:55:18.586" v="10007" actId="14100"/>
          <ac:spMkLst>
            <pc:docMk/>
            <pc:sldMk cId="1550592163" sldId="475"/>
            <ac:spMk id="3" creationId="{8229BB6D-51A3-01D3-2FF7-037B16312ACE}"/>
          </ac:spMkLst>
        </pc:spChg>
      </pc:sldChg>
      <pc:sldChg chg="addSp delSp modSp add mod">
        <pc:chgData name="Mark Foster" userId="50b0562bda7cfcb7" providerId="LiveId" clId="{80A9DD3A-5371-49CC-AA47-DE89ACBF1CEB}" dt="2026-08-26T17:26:22.818" v="10657" actId="1076"/>
        <pc:sldMkLst>
          <pc:docMk/>
          <pc:sldMk cId="3059659500" sldId="477"/>
        </pc:sldMkLst>
        <pc:spChg chg="mod">
          <ac:chgData name="Mark Foster" userId="50b0562bda7cfcb7" providerId="LiveId" clId="{80A9DD3A-5371-49CC-AA47-DE89ACBF1CEB}" dt="2026-08-17T19:40:17.603" v="3865" actId="14100"/>
          <ac:spMkLst>
            <pc:docMk/>
            <pc:sldMk cId="3059659500" sldId="477"/>
            <ac:spMk id="2" creationId="{155882F6-D80A-032B-FCCA-1E3B995A7711}"/>
          </ac:spMkLst>
        </pc:spChg>
        <pc:spChg chg="add mod">
          <ac:chgData name="Mark Foster" userId="50b0562bda7cfcb7" providerId="LiveId" clId="{80A9DD3A-5371-49CC-AA47-DE89ACBF1CEB}" dt="2026-08-26T17:26:22.818" v="10657" actId="1076"/>
          <ac:spMkLst>
            <pc:docMk/>
            <pc:sldMk cId="3059659500" sldId="477"/>
            <ac:spMk id="3" creationId="{77A84981-3E96-B602-F62C-1A8775974A92}"/>
          </ac:spMkLst>
        </pc:spChg>
        <pc:spChg chg="add mod">
          <ac:chgData name="Mark Foster" userId="50b0562bda7cfcb7" providerId="LiveId" clId="{80A9DD3A-5371-49CC-AA47-DE89ACBF1CEB}" dt="2026-08-18T21:08:43.538" v="6112" actId="1076"/>
          <ac:spMkLst>
            <pc:docMk/>
            <pc:sldMk cId="3059659500" sldId="477"/>
            <ac:spMk id="6" creationId="{29561C94-5C1A-3838-7095-D540546F594E}"/>
          </ac:spMkLst>
        </pc:spChg>
        <pc:spChg chg="add mod">
          <ac:chgData name="Mark Foster" userId="50b0562bda7cfcb7" providerId="LiveId" clId="{80A9DD3A-5371-49CC-AA47-DE89ACBF1CEB}" dt="2026-08-18T21:08:55.555" v="6120" actId="20577"/>
          <ac:spMkLst>
            <pc:docMk/>
            <pc:sldMk cId="3059659500" sldId="477"/>
            <ac:spMk id="7" creationId="{FE434C65-EB6A-2EF6-D964-4913EA51D9C7}"/>
          </ac:spMkLst>
        </pc:spChg>
        <pc:spChg chg="add mod">
          <ac:chgData name="Mark Foster" userId="50b0562bda7cfcb7" providerId="LiveId" clId="{80A9DD3A-5371-49CC-AA47-DE89ACBF1CEB}" dt="2026-08-18T21:09:24.996" v="6137" actId="1035"/>
          <ac:spMkLst>
            <pc:docMk/>
            <pc:sldMk cId="3059659500" sldId="477"/>
            <ac:spMk id="8" creationId="{B2B6C974-BE4B-3A67-2CD1-89CA0BBD72A2}"/>
          </ac:spMkLst>
        </pc:spChg>
        <pc:picChg chg="mod">
          <ac:chgData name="Mark Foster" userId="50b0562bda7cfcb7" providerId="LiveId" clId="{80A9DD3A-5371-49CC-AA47-DE89ACBF1CEB}" dt="2026-08-24T19:46:40.501" v="9781" actId="1076"/>
          <ac:picMkLst>
            <pc:docMk/>
            <pc:sldMk cId="3059659500" sldId="477"/>
            <ac:picMk id="5" creationId="{1FE1BB44-0158-893B-CE07-966A180BB4CC}"/>
          </ac:picMkLst>
        </pc:picChg>
      </pc:sldChg>
      <pc:sldChg chg="modSp new del mod">
        <pc:chgData name="Mark Foster" userId="50b0562bda7cfcb7" providerId="LiveId" clId="{80A9DD3A-5371-49CC-AA47-DE89ACBF1CEB}" dt="2026-08-26T17:52:22.520" v="11776" actId="47"/>
        <pc:sldMkLst>
          <pc:docMk/>
          <pc:sldMk cId="2997467340" sldId="478"/>
        </pc:sldMkLst>
      </pc:sldChg>
      <pc:sldChg chg="modSp add del mod">
        <pc:chgData name="Mark Foster" userId="50b0562bda7cfcb7" providerId="LiveId" clId="{80A9DD3A-5371-49CC-AA47-DE89ACBF1CEB}" dt="2026-08-26T17:52:23.707" v="11777" actId="47"/>
        <pc:sldMkLst>
          <pc:docMk/>
          <pc:sldMk cId="3650949102" sldId="479"/>
        </pc:sldMkLst>
      </pc:sldChg>
      <pc:sldChg chg="addSp delSp modSp new mod">
        <pc:chgData name="Mark Foster" userId="50b0562bda7cfcb7" providerId="LiveId" clId="{80A9DD3A-5371-49CC-AA47-DE89ACBF1CEB}" dt="2026-08-26T18:36:54.796" v="12243" actId="403"/>
        <pc:sldMkLst>
          <pc:docMk/>
          <pc:sldMk cId="3718954646" sldId="480"/>
        </pc:sldMkLst>
        <pc:spChg chg="mod">
          <ac:chgData name="Mark Foster" userId="50b0562bda7cfcb7" providerId="LiveId" clId="{80A9DD3A-5371-49CC-AA47-DE89ACBF1CEB}" dt="2026-08-18T22:56:53.725" v="9207" actId="113"/>
          <ac:spMkLst>
            <pc:docMk/>
            <pc:sldMk cId="3718954646" sldId="480"/>
            <ac:spMk id="2" creationId="{87123FBF-4BCD-7660-2388-B5DAF909A3BA}"/>
          </ac:spMkLst>
        </pc:spChg>
        <pc:spChg chg="add mod">
          <ac:chgData name="Mark Foster" userId="50b0562bda7cfcb7" providerId="LiveId" clId="{80A9DD3A-5371-49CC-AA47-DE89ACBF1CEB}" dt="2026-08-26T18:36:30.543" v="12237" actId="1076"/>
          <ac:spMkLst>
            <pc:docMk/>
            <pc:sldMk cId="3718954646" sldId="480"/>
            <ac:spMk id="10" creationId="{3F831F6A-5BED-FFB5-13CB-16F2E6A742FB}"/>
          </ac:spMkLst>
        </pc:spChg>
        <pc:spChg chg="add mod">
          <ac:chgData name="Mark Foster" userId="50b0562bda7cfcb7" providerId="LiveId" clId="{80A9DD3A-5371-49CC-AA47-DE89ACBF1CEB}" dt="2026-08-26T18:36:54.796" v="12243" actId="403"/>
          <ac:spMkLst>
            <pc:docMk/>
            <pc:sldMk cId="3718954646" sldId="480"/>
            <ac:spMk id="11" creationId="{1E8D892E-2E2C-0D19-A72A-3F73BE679877}"/>
          </ac:spMkLst>
        </pc:spChg>
        <pc:spChg chg="add mod">
          <ac:chgData name="Mark Foster" userId="50b0562bda7cfcb7" providerId="LiveId" clId="{80A9DD3A-5371-49CC-AA47-DE89ACBF1CEB}" dt="2026-08-18T21:40:00.736" v="7447" actId="1076"/>
          <ac:spMkLst>
            <pc:docMk/>
            <pc:sldMk cId="3718954646" sldId="480"/>
            <ac:spMk id="13" creationId="{0527ABCD-A88B-226F-9552-EADAB25EDAFC}"/>
          </ac:spMkLst>
        </pc:spChg>
        <pc:spChg chg="add mod">
          <ac:chgData name="Mark Foster" userId="50b0562bda7cfcb7" providerId="LiveId" clId="{80A9DD3A-5371-49CC-AA47-DE89ACBF1CEB}" dt="2026-08-26T18:36:36.392" v="12238" actId="1076"/>
          <ac:spMkLst>
            <pc:docMk/>
            <pc:sldMk cId="3718954646" sldId="480"/>
            <ac:spMk id="14" creationId="{B49B1EAC-CB5E-05E8-0C77-CBE55C8056A9}"/>
          </ac:spMkLst>
        </pc:spChg>
        <pc:picChg chg="add mod">
          <ac:chgData name="Mark Foster" userId="50b0562bda7cfcb7" providerId="LiveId" clId="{80A9DD3A-5371-49CC-AA47-DE89ACBF1CEB}" dt="2026-08-26T18:36:42.145" v="12239" actId="1076"/>
          <ac:picMkLst>
            <pc:docMk/>
            <pc:sldMk cId="3718954646" sldId="480"/>
            <ac:picMk id="7" creationId="{FA24B48B-918C-0769-E985-C8DAF4F426DD}"/>
          </ac:picMkLst>
        </pc:picChg>
        <pc:picChg chg="add mod">
          <ac:chgData name="Mark Foster" userId="50b0562bda7cfcb7" providerId="LiveId" clId="{80A9DD3A-5371-49CC-AA47-DE89ACBF1CEB}" dt="2026-08-26T18:36:22.611" v="12236" actId="1076"/>
          <ac:picMkLst>
            <pc:docMk/>
            <pc:sldMk cId="3718954646" sldId="480"/>
            <ac:picMk id="9" creationId="{B643BCC0-2F93-E081-A511-C0BFC669E7B7}"/>
          </ac:picMkLst>
        </pc:picChg>
      </pc:sldChg>
      <pc:sldChg chg="addSp delSp modSp add mod">
        <pc:chgData name="Mark Foster" userId="50b0562bda7cfcb7" providerId="LiveId" clId="{80A9DD3A-5371-49CC-AA47-DE89ACBF1CEB}" dt="2026-08-26T18:35:53.705" v="12231" actId="403"/>
        <pc:sldMkLst>
          <pc:docMk/>
          <pc:sldMk cId="1323703872" sldId="481"/>
        </pc:sldMkLst>
        <pc:spChg chg="mod">
          <ac:chgData name="Mark Foster" userId="50b0562bda7cfcb7" providerId="LiveId" clId="{80A9DD3A-5371-49CC-AA47-DE89ACBF1CEB}" dt="2026-08-26T18:35:53.705" v="12231" actId="403"/>
          <ac:spMkLst>
            <pc:docMk/>
            <pc:sldMk cId="1323703872" sldId="481"/>
            <ac:spMk id="2" creationId="{CE48C477-50C6-29E0-EBBB-581E23ADB305}"/>
          </ac:spMkLst>
        </pc:spChg>
        <pc:spChg chg="add mod">
          <ac:chgData name="Mark Foster" userId="50b0562bda7cfcb7" providerId="LiveId" clId="{80A9DD3A-5371-49CC-AA47-DE89ACBF1CEB}" dt="2026-08-24T19:57:49.810" v="10027" actId="1076"/>
          <ac:spMkLst>
            <pc:docMk/>
            <pc:sldMk cId="1323703872" sldId="481"/>
            <ac:spMk id="3" creationId="{3ABDE602-CA31-3D69-CF57-CACE91F8788C}"/>
          </ac:spMkLst>
        </pc:spChg>
        <pc:spChg chg="add mod">
          <ac:chgData name="Mark Foster" userId="50b0562bda7cfcb7" providerId="LiveId" clId="{80A9DD3A-5371-49CC-AA47-DE89ACBF1CEB}" dt="2026-08-24T19:58:31.080" v="10038" actId="1076"/>
          <ac:spMkLst>
            <pc:docMk/>
            <pc:sldMk cId="1323703872" sldId="481"/>
            <ac:spMk id="4" creationId="{247BD135-0CA3-5620-A255-F8F9EC7ADE0C}"/>
          </ac:spMkLst>
        </pc:spChg>
        <pc:spChg chg="add mod">
          <ac:chgData name="Mark Foster" userId="50b0562bda7cfcb7" providerId="LiveId" clId="{80A9DD3A-5371-49CC-AA47-DE89ACBF1CEB}" dt="2026-08-24T19:58:25.917" v="10036" actId="1076"/>
          <ac:spMkLst>
            <pc:docMk/>
            <pc:sldMk cId="1323703872" sldId="481"/>
            <ac:spMk id="6" creationId="{F22AD2A7-85A6-50E1-2ACB-BD1BBC5500C8}"/>
          </ac:spMkLst>
        </pc:spChg>
        <pc:picChg chg="add mod">
          <ac:chgData name="Mark Foster" userId="50b0562bda7cfcb7" providerId="LiveId" clId="{80A9DD3A-5371-49CC-AA47-DE89ACBF1CEB}" dt="2026-08-24T19:57:49.810" v="10027" actId="1076"/>
          <ac:picMkLst>
            <pc:docMk/>
            <pc:sldMk cId="1323703872" sldId="481"/>
            <ac:picMk id="5" creationId="{3D3B7B3F-E64D-6955-02BF-7C7B43689568}"/>
          </ac:picMkLst>
        </pc:picChg>
        <pc:picChg chg="add mod">
          <ac:chgData name="Mark Foster" userId="50b0562bda7cfcb7" providerId="LiveId" clId="{80A9DD3A-5371-49CC-AA47-DE89ACBF1CEB}" dt="2026-08-24T19:57:49.810" v="10027" actId="1076"/>
          <ac:picMkLst>
            <pc:docMk/>
            <pc:sldMk cId="1323703872" sldId="481"/>
            <ac:picMk id="7" creationId="{28602A16-13B7-C919-7451-54E6C331AC8D}"/>
          </ac:picMkLst>
        </pc:picChg>
      </pc:sldChg>
      <pc:sldChg chg="delSp modSp add mod">
        <pc:chgData name="Mark Foster" userId="50b0562bda7cfcb7" providerId="LiveId" clId="{80A9DD3A-5371-49CC-AA47-DE89ACBF1CEB}" dt="2026-08-26T18:38:42.384" v="12308" actId="14100"/>
        <pc:sldMkLst>
          <pc:docMk/>
          <pc:sldMk cId="134406882" sldId="482"/>
        </pc:sldMkLst>
        <pc:spChg chg="mod">
          <ac:chgData name="Mark Foster" userId="50b0562bda7cfcb7" providerId="LiveId" clId="{80A9DD3A-5371-49CC-AA47-DE89ACBF1CEB}" dt="2026-08-26T18:38:42.384" v="12308" actId="14100"/>
          <ac:spMkLst>
            <pc:docMk/>
            <pc:sldMk cId="134406882" sldId="482"/>
            <ac:spMk id="2" creationId="{C7C50E45-D55E-CB9D-506A-11B3A900395A}"/>
          </ac:spMkLst>
        </pc:spChg>
        <pc:picChg chg="mod">
          <ac:chgData name="Mark Foster" userId="50b0562bda7cfcb7" providerId="LiveId" clId="{80A9DD3A-5371-49CC-AA47-DE89ACBF1CEB}" dt="2026-08-24T20:03:02.338" v="10326" actId="1076"/>
          <ac:picMkLst>
            <pc:docMk/>
            <pc:sldMk cId="134406882" sldId="482"/>
            <ac:picMk id="5" creationId="{BAE54B63-34FD-6575-150E-0715FC0BDAEA}"/>
          </ac:picMkLst>
        </pc:picChg>
      </pc:sldChg>
      <pc:sldChg chg="addSp delSp modSp new mod">
        <pc:chgData name="Mark Foster" userId="50b0562bda7cfcb7" providerId="LiveId" clId="{80A9DD3A-5371-49CC-AA47-DE89ACBF1CEB}" dt="2026-08-26T18:37:37.960" v="12281" actId="1076"/>
        <pc:sldMkLst>
          <pc:docMk/>
          <pc:sldMk cId="1403664335" sldId="486"/>
        </pc:sldMkLst>
        <pc:spChg chg="mod">
          <ac:chgData name="Mark Foster" userId="50b0562bda7cfcb7" providerId="LiveId" clId="{80A9DD3A-5371-49CC-AA47-DE89ACBF1CEB}" dt="2026-08-26T18:37:37.960" v="12281" actId="1076"/>
          <ac:spMkLst>
            <pc:docMk/>
            <pc:sldMk cId="1403664335" sldId="486"/>
            <ac:spMk id="2" creationId="{3274A0C9-E4AF-B7AE-AE53-0A808082009B}"/>
          </ac:spMkLst>
        </pc:spChg>
        <pc:spChg chg="mod">
          <ac:chgData name="Mark Foster" userId="50b0562bda7cfcb7" providerId="LiveId" clId="{80A9DD3A-5371-49CC-AA47-DE89ACBF1CEB}" dt="2026-08-26T18:37:35.278" v="12280" actId="14100"/>
          <ac:spMkLst>
            <pc:docMk/>
            <pc:sldMk cId="1403664335" sldId="486"/>
            <ac:spMk id="3" creationId="{4CF33608-9D67-6771-4DA3-C906D971F23F}"/>
          </ac:spMkLst>
        </pc:spChg>
        <pc:spChg chg="add del mod">
          <ac:chgData name="Mark Foster" userId="50b0562bda7cfcb7" providerId="LiveId" clId="{80A9DD3A-5371-49CC-AA47-DE89ACBF1CEB}" dt="2026-08-26T17:29:27.475" v="10659" actId="478"/>
          <ac:spMkLst>
            <pc:docMk/>
            <pc:sldMk cId="1403664335" sldId="486"/>
            <ac:spMk id="4" creationId="{64B5D664-A0FD-13A5-F28D-57C8EE35CD63}"/>
          </ac:spMkLst>
        </pc:spChg>
      </pc:sldChg>
      <pc:sldChg chg="modSp new mod">
        <pc:chgData name="Mark Foster" userId="50b0562bda7cfcb7" providerId="LiveId" clId="{80A9DD3A-5371-49CC-AA47-DE89ACBF1CEB}" dt="2026-08-26T18:37:46.047" v="12282" actId="20577"/>
        <pc:sldMkLst>
          <pc:docMk/>
          <pc:sldMk cId="4088253589" sldId="487"/>
        </pc:sldMkLst>
        <pc:spChg chg="mod">
          <ac:chgData name="Mark Foster" userId="50b0562bda7cfcb7" providerId="LiveId" clId="{80A9DD3A-5371-49CC-AA47-DE89ACBF1CEB}" dt="2026-08-26T18:37:46.047" v="12282" actId="20577"/>
          <ac:spMkLst>
            <pc:docMk/>
            <pc:sldMk cId="4088253589" sldId="487"/>
            <ac:spMk id="2" creationId="{E10018B2-628C-6E42-5750-45B6192ADAE4}"/>
          </ac:spMkLst>
        </pc:spChg>
        <pc:spChg chg="mod">
          <ac:chgData name="Mark Foster" userId="50b0562bda7cfcb7" providerId="LiveId" clId="{80A9DD3A-5371-49CC-AA47-DE89ACBF1CEB}" dt="2026-08-24T20:02:25.970" v="10291" actId="6549"/>
          <ac:spMkLst>
            <pc:docMk/>
            <pc:sldMk cId="4088253589" sldId="487"/>
            <ac:spMk id="3" creationId="{601EDC16-FB7D-9A19-E881-A5B6297A8434}"/>
          </ac:spMkLst>
        </pc:spChg>
      </pc:sldChg>
      <pc:sldChg chg="addSp delSp modSp new mod">
        <pc:chgData name="Mark Foster" userId="50b0562bda7cfcb7" providerId="LiveId" clId="{80A9DD3A-5371-49CC-AA47-DE89ACBF1CEB}" dt="2026-08-26T18:38:57.341" v="12309" actId="403"/>
        <pc:sldMkLst>
          <pc:docMk/>
          <pc:sldMk cId="3489366738" sldId="488"/>
        </pc:sldMkLst>
        <pc:spChg chg="mod">
          <ac:chgData name="Mark Foster" userId="50b0562bda7cfcb7" providerId="LiveId" clId="{80A9DD3A-5371-49CC-AA47-DE89ACBF1CEB}" dt="2026-08-18T22:45:04.746" v="8602" actId="20577"/>
          <ac:spMkLst>
            <pc:docMk/>
            <pc:sldMk cId="3489366738" sldId="488"/>
            <ac:spMk id="2" creationId="{5B2D5A92-978D-8BF1-9BEE-C928374D42A1}"/>
          </ac:spMkLst>
        </pc:spChg>
        <pc:spChg chg="add mod">
          <ac:chgData name="Mark Foster" userId="50b0562bda7cfcb7" providerId="LiveId" clId="{80A9DD3A-5371-49CC-AA47-DE89ACBF1CEB}" dt="2026-08-26T18:38:57.341" v="12309" actId="403"/>
          <ac:spMkLst>
            <pc:docMk/>
            <pc:sldMk cId="3489366738" sldId="488"/>
            <ac:spMk id="5" creationId="{CE89F4E9-6FA1-B84A-ED5C-721ED92D427E}"/>
          </ac:spMkLst>
        </pc:spChg>
        <pc:graphicFrameChg chg="add mod ord modGraphic">
          <ac:chgData name="Mark Foster" userId="50b0562bda7cfcb7" providerId="LiveId" clId="{80A9DD3A-5371-49CC-AA47-DE89ACBF1CEB}" dt="2026-08-26T17:43:39.015" v="11678" actId="1076"/>
          <ac:graphicFrameMkLst>
            <pc:docMk/>
            <pc:sldMk cId="3489366738" sldId="488"/>
            <ac:graphicFrameMk id="4" creationId="{00F1CC30-59FF-29C3-5B7C-03D4C326A061}"/>
          </ac:graphicFrameMkLst>
        </pc:graphicFrameChg>
      </pc:sldChg>
      <pc:sldChg chg="modSp new mod">
        <pc:chgData name="Mark Foster" userId="50b0562bda7cfcb7" providerId="LiveId" clId="{80A9DD3A-5371-49CC-AA47-DE89ACBF1CEB}" dt="2026-08-26T17:43:03.783" v="11667" actId="20577"/>
        <pc:sldMkLst>
          <pc:docMk/>
          <pc:sldMk cId="4249729662" sldId="489"/>
        </pc:sldMkLst>
        <pc:spChg chg="mod">
          <ac:chgData name="Mark Foster" userId="50b0562bda7cfcb7" providerId="LiveId" clId="{80A9DD3A-5371-49CC-AA47-DE89ACBF1CEB}" dt="2026-08-26T17:43:03.783" v="11667" actId="20577"/>
          <ac:spMkLst>
            <pc:docMk/>
            <pc:sldMk cId="4249729662" sldId="489"/>
            <ac:spMk id="2" creationId="{B701986B-E869-D63E-5F81-CA421BBD2CBE}"/>
          </ac:spMkLst>
        </pc:spChg>
      </pc:sldChg>
      <pc:sldMasterChg chg="modSp mod">
        <pc:chgData name="Mark Foster" userId="50b0562bda7cfcb7" providerId="LiveId" clId="{80A9DD3A-5371-49CC-AA47-DE89ACBF1CEB}" dt="2026-08-17T19:05:59.555" v="3437" actId="1076"/>
        <pc:sldMasterMkLst>
          <pc:docMk/>
          <pc:sldMasterMk cId="48781895" sldId="2147483672"/>
        </pc:sldMasterMkLst>
        <pc:spChg chg="mod">
          <ac:chgData name="Mark Foster" userId="50b0562bda7cfcb7" providerId="LiveId" clId="{80A9DD3A-5371-49CC-AA47-DE89ACBF1CEB}" dt="2026-08-17T19:05:59.555" v="3437" actId="1076"/>
          <ac:spMkLst>
            <pc:docMk/>
            <pc:sldMasterMk cId="48781895" sldId="2147483672"/>
            <ac:spMk id="7" creationId="{1BA56878-6AC8-CA11-135B-1EA4F57443D0}"/>
          </ac:spMkLst>
        </pc:spChg>
        <pc:spChg chg="mod">
          <ac:chgData name="Mark Foster" userId="50b0562bda7cfcb7" providerId="LiveId" clId="{80A9DD3A-5371-49CC-AA47-DE89ACBF1CEB}" dt="2026-08-17T19:05:44.750" v="3434" actId="403"/>
          <ac:spMkLst>
            <pc:docMk/>
            <pc:sldMasterMk cId="48781895" sldId="2147483672"/>
            <ac:spMk id="8" creationId="{75C225F5-86F0-DE55-B72B-3289B22799A3}"/>
          </ac:spMkLst>
        </pc:spChg>
        <pc:spChg chg="mod">
          <ac:chgData name="Mark Foster" userId="50b0562bda7cfcb7" providerId="LiveId" clId="{80A9DD3A-5371-49CC-AA47-DE89ACBF1CEB}" dt="2026-08-17T19:05:39.194" v="3432" actId="403"/>
          <ac:spMkLst>
            <pc:docMk/>
            <pc:sldMasterMk cId="48781895" sldId="2147483672"/>
            <ac:spMk id="9" creationId="{2150ECFD-5705-CB39-3955-223CF9E9B5BD}"/>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78382" cy="471347"/>
          </a:xfrm>
          <a:prstGeom prst="rect">
            <a:avLst/>
          </a:prstGeom>
        </p:spPr>
        <p:txBody>
          <a:bodyPr vert="horz" lIns="93201" tIns="46600" rIns="93201" bIns="46600" rtlCol="0"/>
          <a:lstStyle>
            <a:lvl1pPr algn="l">
              <a:defRPr sz="1300"/>
            </a:lvl1pPr>
          </a:lstStyle>
          <a:p>
            <a:endParaRPr lang="en-US"/>
          </a:p>
        </p:txBody>
      </p:sp>
      <p:sp>
        <p:nvSpPr>
          <p:cNvPr id="3" name="Date Placeholder 2"/>
          <p:cNvSpPr>
            <a:spLocks noGrp="1"/>
          </p:cNvSpPr>
          <p:nvPr>
            <p:ph type="dt" idx="1"/>
          </p:nvPr>
        </p:nvSpPr>
        <p:spPr>
          <a:xfrm>
            <a:off x="4022485" y="3"/>
            <a:ext cx="3078382" cy="471347"/>
          </a:xfrm>
          <a:prstGeom prst="rect">
            <a:avLst/>
          </a:prstGeom>
        </p:spPr>
        <p:txBody>
          <a:bodyPr vert="horz" lIns="93201" tIns="46600" rIns="93201" bIns="46600" rtlCol="0"/>
          <a:lstStyle>
            <a:lvl1pPr algn="r">
              <a:defRPr sz="1300"/>
            </a:lvl1pPr>
          </a:lstStyle>
          <a:p>
            <a:fld id="{49848109-F3CF-4F3C-9AF5-09113DBC3DC6}" type="datetimeFigureOut">
              <a:rPr lang="en-US" smtClean="0"/>
              <a:t>8/27/2026</a:t>
            </a:fld>
            <a:endParaRPr lang="en-US"/>
          </a:p>
        </p:txBody>
      </p:sp>
      <p:sp>
        <p:nvSpPr>
          <p:cNvPr id="4" name="Slide Image Placeholder 3"/>
          <p:cNvSpPr>
            <a:spLocks noGrp="1" noRot="1" noChangeAspect="1"/>
          </p:cNvSpPr>
          <p:nvPr>
            <p:ph type="sldImg" idx="2"/>
          </p:nvPr>
        </p:nvSpPr>
        <p:spPr>
          <a:xfrm>
            <a:off x="1439863" y="1173163"/>
            <a:ext cx="4222750" cy="3168650"/>
          </a:xfrm>
          <a:prstGeom prst="rect">
            <a:avLst/>
          </a:prstGeom>
          <a:noFill/>
          <a:ln w="12700">
            <a:solidFill>
              <a:prstClr val="black"/>
            </a:solidFill>
          </a:ln>
        </p:spPr>
        <p:txBody>
          <a:bodyPr vert="horz" lIns="93201" tIns="46600" rIns="93201" bIns="46600" rtlCol="0" anchor="ctr"/>
          <a:lstStyle/>
          <a:p>
            <a:endParaRPr lang="en-US"/>
          </a:p>
        </p:txBody>
      </p:sp>
      <p:sp>
        <p:nvSpPr>
          <p:cNvPr id="5" name="Notes Placeholder 4"/>
          <p:cNvSpPr>
            <a:spLocks noGrp="1"/>
          </p:cNvSpPr>
          <p:nvPr>
            <p:ph type="body" sz="quarter" idx="3"/>
          </p:nvPr>
        </p:nvSpPr>
        <p:spPr>
          <a:xfrm>
            <a:off x="710891" y="4517884"/>
            <a:ext cx="5680694" cy="3697032"/>
          </a:xfrm>
          <a:prstGeom prst="rect">
            <a:avLst/>
          </a:prstGeom>
        </p:spPr>
        <p:txBody>
          <a:bodyPr vert="horz" lIns="93201" tIns="46600" rIns="93201" bIns="4660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17129"/>
            <a:ext cx="3078382" cy="471347"/>
          </a:xfrm>
          <a:prstGeom prst="rect">
            <a:avLst/>
          </a:prstGeom>
        </p:spPr>
        <p:txBody>
          <a:bodyPr vert="horz" lIns="93201" tIns="46600" rIns="93201" bIns="46600" rtlCol="0" anchor="b"/>
          <a:lstStyle>
            <a:lvl1pPr algn="l">
              <a:defRPr sz="1300"/>
            </a:lvl1pPr>
          </a:lstStyle>
          <a:p>
            <a:endParaRPr lang="en-US"/>
          </a:p>
        </p:txBody>
      </p:sp>
      <p:sp>
        <p:nvSpPr>
          <p:cNvPr id="7" name="Slide Number Placeholder 6"/>
          <p:cNvSpPr>
            <a:spLocks noGrp="1"/>
          </p:cNvSpPr>
          <p:nvPr>
            <p:ph type="sldNum" sz="quarter" idx="5"/>
          </p:nvPr>
        </p:nvSpPr>
        <p:spPr>
          <a:xfrm>
            <a:off x="4022485" y="8917129"/>
            <a:ext cx="3078382" cy="471347"/>
          </a:xfrm>
          <a:prstGeom prst="rect">
            <a:avLst/>
          </a:prstGeom>
        </p:spPr>
        <p:txBody>
          <a:bodyPr vert="horz" lIns="93201" tIns="46600" rIns="93201" bIns="46600" rtlCol="0" anchor="b"/>
          <a:lstStyle>
            <a:lvl1pPr algn="r">
              <a:defRPr sz="1300"/>
            </a:lvl1pPr>
          </a:lstStyle>
          <a:p>
            <a:fld id="{F3705315-7EC4-467B-A324-AE1AA372D54B}" type="slidenum">
              <a:rPr lang="en-US" smtClean="0"/>
              <a:t>‹#›</a:t>
            </a:fld>
            <a:endParaRPr lang="en-US"/>
          </a:p>
        </p:txBody>
      </p:sp>
    </p:spTree>
    <p:extLst>
      <p:ext uri="{BB962C8B-B14F-4D97-AF65-F5344CB8AC3E}">
        <p14:creationId xmlns:p14="http://schemas.microsoft.com/office/powerpoint/2010/main" val="526240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432100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169534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77737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8/27/2026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298471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8/27/2026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758299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8/27/2026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8117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298433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67295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99304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23011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27356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dirty="0"/>
          </a:p>
        </p:txBody>
      </p:sp>
      <p:sp>
        <p:nvSpPr>
          <p:cNvPr id="7" name="TextBox 6">
            <a:extLst>
              <a:ext uri="{FF2B5EF4-FFF2-40B4-BE49-F238E27FC236}">
                <a16:creationId xmlns:a16="http://schemas.microsoft.com/office/drawing/2014/main" id="{1BA56878-6AC8-CA11-135B-1EA4F57443D0}"/>
              </a:ext>
            </a:extLst>
          </p:cNvPr>
          <p:cNvSpPr txBox="1"/>
          <p:nvPr userDrawn="1"/>
        </p:nvSpPr>
        <p:spPr>
          <a:xfrm>
            <a:off x="7334714" y="6267506"/>
            <a:ext cx="1348447" cy="430887"/>
          </a:xfrm>
          <a:prstGeom prst="rect">
            <a:avLst/>
          </a:prstGeom>
          <a:noFill/>
        </p:spPr>
        <p:txBody>
          <a:bodyPr wrap="none" rtlCol="0">
            <a:spAutoFit/>
          </a:bodyPr>
          <a:lstStyle/>
          <a:p>
            <a:pPr algn="r"/>
            <a:r>
              <a:rPr lang="en-US" sz="1013" dirty="0"/>
              <a:t> </a:t>
            </a:r>
            <a:r>
              <a:rPr lang="en-US" sz="1100" dirty="0"/>
              <a:t>Preliminary Review </a:t>
            </a:r>
          </a:p>
          <a:p>
            <a:pPr algn="r"/>
            <a:r>
              <a:rPr lang="en-US" sz="1100" dirty="0"/>
              <a:t>27 Aug 2026</a:t>
            </a:r>
          </a:p>
        </p:txBody>
      </p:sp>
      <p:sp>
        <p:nvSpPr>
          <p:cNvPr id="8" name="TextBox 7">
            <a:extLst>
              <a:ext uri="{FF2B5EF4-FFF2-40B4-BE49-F238E27FC236}">
                <a16:creationId xmlns:a16="http://schemas.microsoft.com/office/drawing/2014/main" id="{75C225F5-86F0-DE55-B72B-3289B22799A3}"/>
              </a:ext>
            </a:extLst>
          </p:cNvPr>
          <p:cNvSpPr txBox="1"/>
          <p:nvPr userDrawn="1"/>
        </p:nvSpPr>
        <p:spPr>
          <a:xfrm>
            <a:off x="4159280" y="6352145"/>
            <a:ext cx="659155" cy="261610"/>
          </a:xfrm>
          <a:prstGeom prst="rect">
            <a:avLst/>
          </a:prstGeom>
          <a:noFill/>
        </p:spPr>
        <p:txBody>
          <a:bodyPr wrap="none" rtlCol="0">
            <a:spAutoFit/>
          </a:bodyPr>
          <a:lstStyle/>
          <a:p>
            <a:r>
              <a:rPr lang="en-US" sz="1100" dirty="0"/>
              <a:t>Page </a:t>
            </a:r>
            <a:fld id="{7FBB0E78-AA50-47B7-99F9-BBE51F1D304D}" type="slidenum">
              <a:rPr lang="en-US" sz="1100" smtClean="0"/>
              <a:t>‹#›</a:t>
            </a:fld>
            <a:endParaRPr lang="en-US" sz="1100" dirty="0"/>
          </a:p>
        </p:txBody>
      </p:sp>
      <p:sp>
        <p:nvSpPr>
          <p:cNvPr id="9" name="TextBox 8">
            <a:extLst>
              <a:ext uri="{FF2B5EF4-FFF2-40B4-BE49-F238E27FC236}">
                <a16:creationId xmlns:a16="http://schemas.microsoft.com/office/drawing/2014/main" id="{2150ECFD-5705-CB39-3955-223CF9E9B5BD}"/>
              </a:ext>
            </a:extLst>
          </p:cNvPr>
          <p:cNvSpPr txBox="1"/>
          <p:nvPr userDrawn="1"/>
        </p:nvSpPr>
        <p:spPr>
          <a:xfrm>
            <a:off x="587417" y="6352145"/>
            <a:ext cx="532518" cy="261610"/>
          </a:xfrm>
          <a:prstGeom prst="rect">
            <a:avLst/>
          </a:prstGeom>
          <a:noFill/>
        </p:spPr>
        <p:txBody>
          <a:bodyPr wrap="none" rtlCol="0">
            <a:spAutoFit/>
          </a:bodyPr>
          <a:lstStyle/>
          <a:p>
            <a:r>
              <a:rPr lang="en-US" sz="1100" dirty="0"/>
              <a:t>MAFA</a:t>
            </a:r>
          </a:p>
        </p:txBody>
      </p:sp>
    </p:spTree>
    <p:extLst>
      <p:ext uri="{BB962C8B-B14F-4D97-AF65-F5344CB8AC3E}">
        <p14:creationId xmlns:p14="http://schemas.microsoft.com/office/powerpoint/2010/main" val="487818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A86BF-7DD5-45DA-8D1C-49F141620875}"/>
              </a:ext>
            </a:extLst>
          </p:cNvPr>
          <p:cNvSpPr>
            <a:spLocks noGrp="1"/>
          </p:cNvSpPr>
          <p:nvPr>
            <p:ph type="ctrTitle"/>
          </p:nvPr>
        </p:nvSpPr>
        <p:spPr>
          <a:xfrm>
            <a:off x="1515291" y="322217"/>
            <a:ext cx="6113418" cy="3663629"/>
          </a:xfrm>
        </p:spPr>
        <p:txBody>
          <a:bodyPr>
            <a:noAutofit/>
          </a:bodyPr>
          <a:lstStyle/>
          <a:p>
            <a:r>
              <a:rPr lang="en-US" sz="3600" dirty="0"/>
              <a:t>Where Have All the Houses Gone?</a:t>
            </a:r>
            <a:br>
              <a:rPr lang="en-US" sz="3200" dirty="0"/>
            </a:br>
            <a:br>
              <a:rPr lang="en-US" sz="3200" dirty="0"/>
            </a:br>
            <a:r>
              <a:rPr lang="en-US" sz="3600" dirty="0"/>
              <a:t>Can we find a few new [affordable] housing units if we reduce utility interconnection </a:t>
            </a:r>
            <a:r>
              <a:rPr lang="en-US" sz="3600" b="1" dirty="0">
                <a:solidFill>
                  <a:srgbClr val="FF0000"/>
                </a:solidFill>
              </a:rPr>
              <a:t>prices</a:t>
            </a:r>
            <a:r>
              <a:rPr lang="en-US" sz="3600" dirty="0"/>
              <a:t>?</a:t>
            </a:r>
            <a:endParaRPr lang="en-US" sz="3200" dirty="0"/>
          </a:p>
        </p:txBody>
      </p:sp>
      <p:sp>
        <p:nvSpPr>
          <p:cNvPr id="3" name="Subtitle 2">
            <a:extLst>
              <a:ext uri="{FF2B5EF4-FFF2-40B4-BE49-F238E27FC236}">
                <a16:creationId xmlns:a16="http://schemas.microsoft.com/office/drawing/2014/main" id="{A2B91D10-A6AF-4B0A-A2C9-562C04EB4ED0}"/>
              </a:ext>
            </a:extLst>
          </p:cNvPr>
          <p:cNvSpPr>
            <a:spLocks noGrp="1"/>
          </p:cNvSpPr>
          <p:nvPr>
            <p:ph type="subTitle" idx="1"/>
          </p:nvPr>
        </p:nvSpPr>
        <p:spPr>
          <a:xfrm>
            <a:off x="2000250" y="4423953"/>
            <a:ext cx="5143500" cy="1847891"/>
          </a:xfrm>
        </p:spPr>
        <p:txBody>
          <a:bodyPr>
            <a:normAutofit/>
          </a:bodyPr>
          <a:lstStyle/>
          <a:p>
            <a:r>
              <a:rPr lang="en-US" sz="2000" dirty="0"/>
              <a:t>Developed for: Commonwealth North Panel</a:t>
            </a:r>
          </a:p>
          <a:p>
            <a:r>
              <a:rPr lang="en-US" sz="1800" dirty="0"/>
              <a:t>Developed by: Mark A. Foster &amp; Associates (MAFA), with support from Rasmuson Foundation</a:t>
            </a:r>
          </a:p>
          <a:p>
            <a:r>
              <a:rPr lang="en-US" sz="2000" dirty="0"/>
              <a:t>Preliminary Review of Data &amp; Analysis</a:t>
            </a:r>
          </a:p>
          <a:p>
            <a:r>
              <a:rPr lang="en-US" sz="2000" dirty="0"/>
              <a:t>August 27, 2026</a:t>
            </a:r>
          </a:p>
        </p:txBody>
      </p:sp>
    </p:spTree>
    <p:extLst>
      <p:ext uri="{BB962C8B-B14F-4D97-AF65-F5344CB8AC3E}">
        <p14:creationId xmlns:p14="http://schemas.microsoft.com/office/powerpoint/2010/main" val="1384941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D90DE4-2469-9E67-BECA-06F6EE3D9AF7}"/>
              </a:ext>
            </a:extLst>
          </p:cNvPr>
          <p:cNvSpPr>
            <a:spLocks noGrp="1"/>
          </p:cNvSpPr>
          <p:nvPr>
            <p:ph idx="1"/>
          </p:nvPr>
        </p:nvSpPr>
        <p:spPr>
          <a:xfrm>
            <a:off x="628650" y="969840"/>
            <a:ext cx="7886700" cy="4351338"/>
          </a:xfrm>
        </p:spPr>
        <p:txBody>
          <a:bodyPr>
            <a:normAutofit/>
          </a:bodyPr>
          <a:lstStyle/>
          <a:p>
            <a:r>
              <a:rPr lang="en-US" sz="2400" dirty="0"/>
              <a:t>Thank you to Cook Inlet Housing Authority, Commonwealth North and Alaska Housing Finance Corporation for sponsoring the panel discussion</a:t>
            </a:r>
          </a:p>
          <a:p>
            <a:r>
              <a:rPr lang="en-US" sz="2400" dirty="0"/>
              <a:t>Thank you to the Rasmuson Foundation for financial support of MAFA data collection and analysis of housing markets, housing costs, utility interconnection costs as part of housing costs/prices, and potential ways to reduce utility interconnection prices to improve housing affordability.</a:t>
            </a:r>
          </a:p>
        </p:txBody>
      </p:sp>
    </p:spTree>
    <p:extLst>
      <p:ext uri="{BB962C8B-B14F-4D97-AF65-F5344CB8AC3E}">
        <p14:creationId xmlns:p14="http://schemas.microsoft.com/office/powerpoint/2010/main" val="1343633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2140E-D851-C036-684E-E56624771F35}"/>
              </a:ext>
            </a:extLst>
          </p:cNvPr>
          <p:cNvSpPr>
            <a:spLocks noGrp="1"/>
          </p:cNvSpPr>
          <p:nvPr>
            <p:ph type="title"/>
          </p:nvPr>
        </p:nvSpPr>
        <p:spPr>
          <a:xfrm>
            <a:off x="628650" y="365126"/>
            <a:ext cx="7886700" cy="1194043"/>
          </a:xfrm>
        </p:spPr>
        <p:txBody>
          <a:bodyPr>
            <a:normAutofit/>
          </a:bodyPr>
          <a:lstStyle/>
          <a:p>
            <a:r>
              <a:rPr lang="en-US" sz="2800" dirty="0"/>
              <a:t>FAQs for Commonwealth North Panel Presentation</a:t>
            </a:r>
          </a:p>
        </p:txBody>
      </p:sp>
      <p:sp>
        <p:nvSpPr>
          <p:cNvPr id="3" name="Content Placeholder 2">
            <a:extLst>
              <a:ext uri="{FF2B5EF4-FFF2-40B4-BE49-F238E27FC236}">
                <a16:creationId xmlns:a16="http://schemas.microsoft.com/office/drawing/2014/main" id="{618867E1-DEEC-8E69-2C40-ED216806F133}"/>
              </a:ext>
            </a:extLst>
          </p:cNvPr>
          <p:cNvSpPr>
            <a:spLocks noGrp="1"/>
          </p:cNvSpPr>
          <p:nvPr>
            <p:ph idx="1"/>
          </p:nvPr>
        </p:nvSpPr>
        <p:spPr>
          <a:xfrm>
            <a:off x="628651" y="1652954"/>
            <a:ext cx="7886699" cy="4278923"/>
          </a:xfrm>
        </p:spPr>
        <p:txBody>
          <a:bodyPr>
            <a:normAutofit/>
          </a:bodyPr>
          <a:lstStyle/>
          <a:p>
            <a:r>
              <a:rPr lang="en-US" sz="2400" dirty="0"/>
              <a:t>Where have all the house [listings] gone?</a:t>
            </a:r>
          </a:p>
          <a:p>
            <a:r>
              <a:rPr lang="en-US" sz="2400" dirty="0"/>
              <a:t>How much does it cost to build a new housing unit in Alaska?</a:t>
            </a:r>
          </a:p>
          <a:p>
            <a:r>
              <a:rPr lang="en-US" sz="2400" dirty="0"/>
              <a:t>How much of the cost a new housing unit in Alaska might be driven by high and increasing costs for utility interconnections (main line extensions + service lines)?</a:t>
            </a:r>
          </a:p>
          <a:p>
            <a:r>
              <a:rPr lang="en-US" sz="2400" dirty="0"/>
              <a:t>How might we reduce housing costs (and prices) and improve housing affordability if we adopt economic development rates for utility interconnections? </a:t>
            </a:r>
          </a:p>
        </p:txBody>
      </p:sp>
    </p:spTree>
    <p:extLst>
      <p:ext uri="{BB962C8B-B14F-4D97-AF65-F5344CB8AC3E}">
        <p14:creationId xmlns:p14="http://schemas.microsoft.com/office/powerpoint/2010/main" val="345151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86341-B0D6-752D-8DFB-ECB70200FD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5882F6-D80A-032B-FCCA-1E3B995A7711}"/>
              </a:ext>
            </a:extLst>
          </p:cNvPr>
          <p:cNvSpPr>
            <a:spLocks noGrp="1"/>
          </p:cNvSpPr>
          <p:nvPr>
            <p:ph type="title"/>
          </p:nvPr>
        </p:nvSpPr>
        <p:spPr>
          <a:xfrm>
            <a:off x="921813" y="383450"/>
            <a:ext cx="5915025" cy="624735"/>
          </a:xfrm>
        </p:spPr>
        <p:txBody>
          <a:bodyPr>
            <a:normAutofit/>
          </a:bodyPr>
          <a:lstStyle/>
          <a:p>
            <a:r>
              <a:rPr lang="en-US" sz="2800" dirty="0"/>
              <a:t>Where have all the house listings gone?</a:t>
            </a:r>
            <a:endParaRPr lang="en-US" dirty="0"/>
          </a:p>
        </p:txBody>
      </p:sp>
      <p:pic>
        <p:nvPicPr>
          <p:cNvPr id="5" name="Picture 4">
            <a:extLst>
              <a:ext uri="{FF2B5EF4-FFF2-40B4-BE49-F238E27FC236}">
                <a16:creationId xmlns:a16="http://schemas.microsoft.com/office/drawing/2014/main" id="{1FE1BB44-0158-893B-CE07-966A180BB4CC}"/>
              </a:ext>
            </a:extLst>
          </p:cNvPr>
          <p:cNvPicPr>
            <a:picLocks noChangeAspect="1"/>
          </p:cNvPicPr>
          <p:nvPr/>
        </p:nvPicPr>
        <p:blipFill>
          <a:blip r:embed="rId2"/>
          <a:stretch>
            <a:fillRect/>
          </a:stretch>
        </p:blipFill>
        <p:spPr>
          <a:xfrm>
            <a:off x="491705" y="1078260"/>
            <a:ext cx="6813875" cy="4924545"/>
          </a:xfrm>
          <a:prstGeom prst="rect">
            <a:avLst/>
          </a:prstGeom>
        </p:spPr>
      </p:pic>
      <p:sp>
        <p:nvSpPr>
          <p:cNvPr id="6" name="TextBox 5">
            <a:extLst>
              <a:ext uri="{FF2B5EF4-FFF2-40B4-BE49-F238E27FC236}">
                <a16:creationId xmlns:a16="http://schemas.microsoft.com/office/drawing/2014/main" id="{29561C94-5C1A-3838-7095-D540546F594E}"/>
              </a:ext>
            </a:extLst>
          </p:cNvPr>
          <p:cNvSpPr txBox="1"/>
          <p:nvPr/>
        </p:nvSpPr>
        <p:spPr>
          <a:xfrm>
            <a:off x="6107501" y="3386643"/>
            <a:ext cx="665823" cy="307777"/>
          </a:xfrm>
          <a:prstGeom prst="rect">
            <a:avLst/>
          </a:prstGeom>
          <a:noFill/>
        </p:spPr>
        <p:txBody>
          <a:bodyPr wrap="none" rtlCol="0">
            <a:spAutoFit/>
          </a:bodyPr>
          <a:lstStyle/>
          <a:p>
            <a:r>
              <a:rPr lang="en-US" sz="1400" dirty="0">
                <a:solidFill>
                  <a:srgbClr val="00B050"/>
                </a:solidFill>
              </a:rPr>
              <a:t>Before</a:t>
            </a:r>
          </a:p>
        </p:txBody>
      </p:sp>
      <p:sp>
        <p:nvSpPr>
          <p:cNvPr id="7" name="TextBox 6">
            <a:extLst>
              <a:ext uri="{FF2B5EF4-FFF2-40B4-BE49-F238E27FC236}">
                <a16:creationId xmlns:a16="http://schemas.microsoft.com/office/drawing/2014/main" id="{FE434C65-EB6A-2EF6-D964-4913EA51D9C7}"/>
              </a:ext>
            </a:extLst>
          </p:cNvPr>
          <p:cNvSpPr txBox="1"/>
          <p:nvPr/>
        </p:nvSpPr>
        <p:spPr>
          <a:xfrm>
            <a:off x="6107500" y="4763994"/>
            <a:ext cx="673582" cy="307777"/>
          </a:xfrm>
          <a:prstGeom prst="rect">
            <a:avLst/>
          </a:prstGeom>
          <a:noFill/>
        </p:spPr>
        <p:txBody>
          <a:bodyPr wrap="none" rtlCol="0">
            <a:spAutoFit/>
          </a:bodyPr>
          <a:lstStyle/>
          <a:p>
            <a:r>
              <a:rPr lang="en-US" sz="1400" dirty="0">
                <a:solidFill>
                  <a:srgbClr val="00B050"/>
                </a:solidFill>
              </a:rPr>
              <a:t>During</a:t>
            </a:r>
          </a:p>
        </p:txBody>
      </p:sp>
      <p:sp>
        <p:nvSpPr>
          <p:cNvPr id="8" name="TextBox 7">
            <a:extLst>
              <a:ext uri="{FF2B5EF4-FFF2-40B4-BE49-F238E27FC236}">
                <a16:creationId xmlns:a16="http://schemas.microsoft.com/office/drawing/2014/main" id="{B2B6C974-BE4B-3A67-2CD1-89CA0BBD72A2}"/>
              </a:ext>
            </a:extLst>
          </p:cNvPr>
          <p:cNvSpPr txBox="1"/>
          <p:nvPr/>
        </p:nvSpPr>
        <p:spPr>
          <a:xfrm>
            <a:off x="3948351" y="2570010"/>
            <a:ext cx="554639" cy="307777"/>
          </a:xfrm>
          <a:prstGeom prst="rect">
            <a:avLst/>
          </a:prstGeom>
          <a:noFill/>
        </p:spPr>
        <p:txBody>
          <a:bodyPr wrap="none" rtlCol="0">
            <a:spAutoFit/>
          </a:bodyPr>
          <a:lstStyle/>
          <a:p>
            <a:r>
              <a:rPr lang="en-US" sz="1400" dirty="0">
                <a:solidFill>
                  <a:srgbClr val="FF0000"/>
                </a:solidFill>
              </a:rPr>
              <a:t>After</a:t>
            </a:r>
          </a:p>
        </p:txBody>
      </p:sp>
      <p:sp>
        <p:nvSpPr>
          <p:cNvPr id="3" name="TextBox 2">
            <a:extLst>
              <a:ext uri="{FF2B5EF4-FFF2-40B4-BE49-F238E27FC236}">
                <a16:creationId xmlns:a16="http://schemas.microsoft.com/office/drawing/2014/main" id="{77A84981-3E96-B602-F62C-1A8775974A92}"/>
              </a:ext>
            </a:extLst>
          </p:cNvPr>
          <p:cNvSpPr txBox="1"/>
          <p:nvPr/>
        </p:nvSpPr>
        <p:spPr>
          <a:xfrm>
            <a:off x="7305580" y="1292737"/>
            <a:ext cx="1481496" cy="2862322"/>
          </a:xfrm>
          <a:prstGeom prst="rect">
            <a:avLst/>
          </a:prstGeom>
          <a:solidFill>
            <a:schemeClr val="accent2">
              <a:lumMod val="40000"/>
              <a:lumOff val="60000"/>
            </a:schemeClr>
          </a:solidFill>
        </p:spPr>
        <p:txBody>
          <a:bodyPr wrap="square" rtlCol="0">
            <a:spAutoFit/>
          </a:bodyPr>
          <a:lstStyle/>
          <a:p>
            <a:r>
              <a:rPr lang="en-US" sz="2000" dirty="0"/>
              <a:t>Vigorous</a:t>
            </a:r>
          </a:p>
          <a:p>
            <a:r>
              <a:rPr lang="en-US" sz="2000" dirty="0"/>
              <a:t>post COVID</a:t>
            </a:r>
          </a:p>
          <a:p>
            <a:r>
              <a:rPr lang="en-US" sz="2000" dirty="0"/>
              <a:t>recovery in</a:t>
            </a:r>
          </a:p>
          <a:p>
            <a:r>
              <a:rPr lang="en-US" sz="2000" dirty="0"/>
              <a:t>Spokane</a:t>
            </a:r>
          </a:p>
          <a:p>
            <a:endParaRPr lang="en-US" sz="2000" dirty="0"/>
          </a:p>
          <a:p>
            <a:r>
              <a:rPr lang="en-US" sz="2000" dirty="0"/>
              <a:t>Anchorage</a:t>
            </a:r>
          </a:p>
          <a:p>
            <a:r>
              <a:rPr lang="en-US" sz="2000" dirty="0"/>
              <a:t>remains in</a:t>
            </a:r>
          </a:p>
          <a:p>
            <a:r>
              <a:rPr lang="en-US" sz="2000" dirty="0"/>
              <a:t>the doldrums</a:t>
            </a:r>
          </a:p>
        </p:txBody>
      </p:sp>
    </p:spTree>
    <p:extLst>
      <p:ext uri="{BB962C8B-B14F-4D97-AF65-F5344CB8AC3E}">
        <p14:creationId xmlns:p14="http://schemas.microsoft.com/office/powerpoint/2010/main" val="3059659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4CF56-8EA9-2D6A-20BF-B2A6B23783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1728EA-9C38-A825-3906-81BA2FDE8E1D}"/>
              </a:ext>
            </a:extLst>
          </p:cNvPr>
          <p:cNvSpPr>
            <a:spLocks noGrp="1"/>
          </p:cNvSpPr>
          <p:nvPr>
            <p:ph type="title"/>
          </p:nvPr>
        </p:nvSpPr>
        <p:spPr>
          <a:xfrm>
            <a:off x="627459" y="924012"/>
            <a:ext cx="1419055" cy="3613154"/>
          </a:xfrm>
        </p:spPr>
        <p:txBody>
          <a:bodyPr vert="horz" lIns="91440" tIns="45720" rIns="91440" bIns="45720" rtlCol="0" anchor="b">
            <a:noAutofit/>
          </a:bodyPr>
          <a:lstStyle/>
          <a:p>
            <a:r>
              <a:rPr lang="en-US" sz="2800" kern="1200" dirty="0">
                <a:latin typeface="+mj-lt"/>
                <a:ea typeface="+mj-ea"/>
                <a:cs typeface="+mj-cs"/>
              </a:rPr>
              <a:t>How much does it cost to build new housing in Alaska?  </a:t>
            </a:r>
          </a:p>
        </p:txBody>
      </p:sp>
      <p:sp>
        <p:nvSpPr>
          <p:cNvPr id="6" name="TextBox 5">
            <a:extLst>
              <a:ext uri="{FF2B5EF4-FFF2-40B4-BE49-F238E27FC236}">
                <a16:creationId xmlns:a16="http://schemas.microsoft.com/office/drawing/2014/main" id="{8A2D2AA2-B628-E6D1-2BD1-25999DB75FB0}"/>
              </a:ext>
            </a:extLst>
          </p:cNvPr>
          <p:cNvSpPr txBox="1"/>
          <p:nvPr/>
        </p:nvSpPr>
        <p:spPr>
          <a:xfrm>
            <a:off x="627459" y="5316240"/>
            <a:ext cx="1336982" cy="513974"/>
          </a:xfrm>
          <a:prstGeom prst="rect">
            <a:avLst/>
          </a:prstGeom>
        </p:spPr>
        <p:txBody>
          <a:bodyPr vert="horz" lIns="91440" tIns="45720" rIns="91440" bIns="45720" rtlCol="0">
            <a:normAutofit lnSpcReduction="10000"/>
          </a:bodyPr>
          <a:lstStyle/>
          <a:p>
            <a:pPr defTabSz="914400">
              <a:lnSpc>
                <a:spcPct val="90000"/>
              </a:lnSpc>
              <a:spcBef>
                <a:spcPts val="1000"/>
              </a:spcBef>
            </a:pPr>
            <a:r>
              <a:rPr lang="en-US" sz="1600" kern="1200" dirty="0">
                <a:latin typeface="+mn-lt"/>
                <a:ea typeface="+mn-ea"/>
                <a:cs typeface="+mn-cs"/>
              </a:rPr>
              <a:t>Four plex and above</a:t>
            </a:r>
          </a:p>
        </p:txBody>
      </p:sp>
      <p:pic>
        <p:nvPicPr>
          <p:cNvPr id="3" name="Picture 2">
            <a:extLst>
              <a:ext uri="{FF2B5EF4-FFF2-40B4-BE49-F238E27FC236}">
                <a16:creationId xmlns:a16="http://schemas.microsoft.com/office/drawing/2014/main" id="{D569FB13-C270-90F2-9885-1A3EB6B7BBAF}"/>
              </a:ext>
            </a:extLst>
          </p:cNvPr>
          <p:cNvPicPr>
            <a:picLocks noChangeAspect="1"/>
          </p:cNvPicPr>
          <p:nvPr/>
        </p:nvPicPr>
        <p:blipFill>
          <a:blip r:embed="rId2"/>
          <a:stretch>
            <a:fillRect/>
          </a:stretch>
        </p:blipFill>
        <p:spPr>
          <a:xfrm>
            <a:off x="2199736" y="1027785"/>
            <a:ext cx="6608780" cy="4802429"/>
          </a:xfrm>
          <a:prstGeom prst="rect">
            <a:avLst/>
          </a:prstGeom>
        </p:spPr>
      </p:pic>
    </p:spTree>
    <p:extLst>
      <p:ext uri="{BB962C8B-B14F-4D97-AF65-F5344CB8AC3E}">
        <p14:creationId xmlns:p14="http://schemas.microsoft.com/office/powerpoint/2010/main" val="634354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133325-70E6-DA1C-0523-903C3A8F8E41}"/>
              </a:ext>
            </a:extLst>
          </p:cNvPr>
          <p:cNvPicPr>
            <a:picLocks noChangeAspect="1"/>
          </p:cNvPicPr>
          <p:nvPr/>
        </p:nvPicPr>
        <p:blipFill>
          <a:blip r:embed="rId2"/>
          <a:stretch>
            <a:fillRect/>
          </a:stretch>
        </p:blipFill>
        <p:spPr>
          <a:xfrm>
            <a:off x="145006" y="969027"/>
            <a:ext cx="6499373" cy="4717747"/>
          </a:xfrm>
          <a:prstGeom prst="rect">
            <a:avLst/>
          </a:prstGeom>
        </p:spPr>
      </p:pic>
      <p:sp>
        <p:nvSpPr>
          <p:cNvPr id="2" name="Title 1">
            <a:extLst>
              <a:ext uri="{FF2B5EF4-FFF2-40B4-BE49-F238E27FC236}">
                <a16:creationId xmlns:a16="http://schemas.microsoft.com/office/drawing/2014/main" id="{9C86762D-D595-E396-2D0E-4EBD91AD1734}"/>
              </a:ext>
            </a:extLst>
          </p:cNvPr>
          <p:cNvSpPr>
            <a:spLocks noGrp="1"/>
          </p:cNvSpPr>
          <p:nvPr>
            <p:ph type="title"/>
          </p:nvPr>
        </p:nvSpPr>
        <p:spPr>
          <a:xfrm>
            <a:off x="628650" y="365126"/>
            <a:ext cx="7886700" cy="365729"/>
          </a:xfrm>
        </p:spPr>
        <p:txBody>
          <a:bodyPr>
            <a:noAutofit/>
          </a:bodyPr>
          <a:lstStyle/>
          <a:p>
            <a:r>
              <a:rPr lang="en-US" sz="2000" dirty="0"/>
              <a:t>How much of new housing costs are driven by utility interconnection costs?</a:t>
            </a:r>
          </a:p>
        </p:txBody>
      </p:sp>
      <p:sp>
        <p:nvSpPr>
          <p:cNvPr id="6" name="TextBox 5">
            <a:extLst>
              <a:ext uri="{FF2B5EF4-FFF2-40B4-BE49-F238E27FC236}">
                <a16:creationId xmlns:a16="http://schemas.microsoft.com/office/drawing/2014/main" id="{1B1C2C1B-FCCA-27AF-F9BE-CEA92B9E212E}"/>
              </a:ext>
            </a:extLst>
          </p:cNvPr>
          <p:cNvSpPr txBox="1"/>
          <p:nvPr/>
        </p:nvSpPr>
        <p:spPr>
          <a:xfrm>
            <a:off x="6644379" y="881078"/>
            <a:ext cx="2229656" cy="4893647"/>
          </a:xfrm>
          <a:prstGeom prst="rect">
            <a:avLst/>
          </a:prstGeom>
          <a:solidFill>
            <a:schemeClr val="accent5">
              <a:lumMod val="20000"/>
              <a:lumOff val="80000"/>
              <a:alpha val="80000"/>
            </a:schemeClr>
          </a:solidFill>
          <a:ln w="12700">
            <a:solidFill>
              <a:schemeClr val="accent1"/>
            </a:solidFill>
          </a:ln>
        </p:spPr>
        <p:txBody>
          <a:bodyPr wrap="square" rtlCol="0">
            <a:spAutoFit/>
          </a:bodyPr>
          <a:lstStyle/>
          <a:p>
            <a:r>
              <a:rPr lang="en-US" sz="1200" dirty="0"/>
              <a:t>Urban, suburban and rural Alaska utility interconnection costs can be quite high (8-12% of total housing costs) for single unit through four plex scale developments. Local water wells and septic systems can be less expensive than piped system extensions.</a:t>
            </a:r>
          </a:p>
          <a:p>
            <a:endParaRPr lang="en-US" sz="1200" dirty="0"/>
          </a:p>
          <a:p>
            <a:r>
              <a:rPr lang="en-US" sz="1200" dirty="0"/>
              <a:t>Large apartment complexes (48 unit+) located within a block of a water/sewer main with “excess capacity” have significant utility interconnection economies of scale.</a:t>
            </a:r>
          </a:p>
          <a:p>
            <a:endParaRPr lang="en-US" sz="1200" dirty="0"/>
          </a:p>
          <a:p>
            <a:r>
              <a:rPr lang="en-US" sz="1200" dirty="0"/>
              <a:t>With limited frost, low water tables, aggressive utility expansion initiatives to support rapid growth, and historically robust labor supply, TX utility interconnection (and housing) costs remain significantly below other markets. </a:t>
            </a:r>
          </a:p>
        </p:txBody>
      </p:sp>
      <p:sp>
        <p:nvSpPr>
          <p:cNvPr id="7" name="TextBox 6">
            <a:extLst>
              <a:ext uri="{FF2B5EF4-FFF2-40B4-BE49-F238E27FC236}">
                <a16:creationId xmlns:a16="http://schemas.microsoft.com/office/drawing/2014/main" id="{136486FA-1BF1-8E3C-1741-2D128FC0EEC5}"/>
              </a:ext>
            </a:extLst>
          </p:cNvPr>
          <p:cNvSpPr txBox="1"/>
          <p:nvPr/>
        </p:nvSpPr>
        <p:spPr>
          <a:xfrm>
            <a:off x="694422" y="5879767"/>
            <a:ext cx="3025187" cy="415498"/>
          </a:xfrm>
          <a:prstGeom prst="rect">
            <a:avLst/>
          </a:prstGeom>
          <a:noFill/>
        </p:spPr>
        <p:txBody>
          <a:bodyPr wrap="none" rtlCol="0">
            <a:spAutoFit/>
          </a:bodyPr>
          <a:lstStyle/>
          <a:p>
            <a:r>
              <a:rPr lang="en-US" sz="1050" dirty="0"/>
              <a:t>Sources:  MAFA, Estimations Inc, RAND (2024-2026)</a:t>
            </a:r>
          </a:p>
          <a:p>
            <a:r>
              <a:rPr lang="en-US" sz="1050" dirty="0"/>
              <a:t>LIHTC = Low Income Housing Tax Credit Program</a:t>
            </a:r>
          </a:p>
        </p:txBody>
      </p:sp>
    </p:spTree>
    <p:extLst>
      <p:ext uri="{BB962C8B-B14F-4D97-AF65-F5344CB8AC3E}">
        <p14:creationId xmlns:p14="http://schemas.microsoft.com/office/powerpoint/2010/main" val="2164176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C06C0-81A4-E56B-FCB2-8C379F8E5AAA}"/>
              </a:ext>
            </a:extLst>
          </p:cNvPr>
          <p:cNvSpPr>
            <a:spLocks noGrp="1"/>
          </p:cNvSpPr>
          <p:nvPr>
            <p:ph type="title"/>
          </p:nvPr>
        </p:nvSpPr>
        <p:spPr>
          <a:xfrm>
            <a:off x="628650" y="365126"/>
            <a:ext cx="7886700" cy="1696587"/>
          </a:xfrm>
        </p:spPr>
        <p:txBody>
          <a:bodyPr>
            <a:noAutofit/>
          </a:bodyPr>
          <a:lstStyle/>
          <a:p>
            <a:r>
              <a:rPr lang="en-US" sz="3200" dirty="0"/>
              <a:t>How much can we reduce housing costs (and prices) by shifting utility interconnection pricing toward economic development rates?</a:t>
            </a:r>
          </a:p>
        </p:txBody>
      </p:sp>
      <p:sp>
        <p:nvSpPr>
          <p:cNvPr id="3" name="Content Placeholder 2">
            <a:extLst>
              <a:ext uri="{FF2B5EF4-FFF2-40B4-BE49-F238E27FC236}">
                <a16:creationId xmlns:a16="http://schemas.microsoft.com/office/drawing/2014/main" id="{8229BB6D-51A3-01D3-2FF7-037B16312ACE}"/>
              </a:ext>
            </a:extLst>
          </p:cNvPr>
          <p:cNvSpPr>
            <a:spLocks noGrp="1"/>
          </p:cNvSpPr>
          <p:nvPr>
            <p:ph idx="1"/>
          </p:nvPr>
        </p:nvSpPr>
        <p:spPr>
          <a:xfrm>
            <a:off x="628650" y="2355011"/>
            <a:ext cx="7886700" cy="3338423"/>
          </a:xfrm>
        </p:spPr>
        <p:txBody>
          <a:bodyPr>
            <a:normAutofit/>
          </a:bodyPr>
          <a:lstStyle/>
          <a:p>
            <a:r>
              <a:rPr lang="en-US" sz="2400" dirty="0"/>
              <a:t>Natural Gas</a:t>
            </a:r>
          </a:p>
          <a:p>
            <a:pPr lvl="1"/>
            <a:r>
              <a:rPr lang="en-US" sz="2000" dirty="0"/>
              <a:t>Southcentral – already started</a:t>
            </a:r>
          </a:p>
          <a:p>
            <a:pPr lvl="1"/>
            <a:r>
              <a:rPr lang="en-US" sz="2000" dirty="0"/>
              <a:t>Interior Gas Utility – already started</a:t>
            </a:r>
          </a:p>
          <a:p>
            <a:r>
              <a:rPr lang="en-US" sz="2400" dirty="0"/>
              <a:t>Sewer – new opportunities</a:t>
            </a:r>
          </a:p>
          <a:p>
            <a:r>
              <a:rPr lang="en-US" sz="2400" dirty="0"/>
              <a:t>Water – new opportunities</a:t>
            </a:r>
          </a:p>
          <a:p>
            <a:r>
              <a:rPr lang="en-US" sz="2400" dirty="0"/>
              <a:t>Electric – new opportunities modeled on “economic development” tariff models</a:t>
            </a:r>
          </a:p>
        </p:txBody>
      </p:sp>
    </p:spTree>
    <p:extLst>
      <p:ext uri="{BB962C8B-B14F-4D97-AF65-F5344CB8AC3E}">
        <p14:creationId xmlns:p14="http://schemas.microsoft.com/office/powerpoint/2010/main" val="1550592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23FBF-4BCD-7660-2388-B5DAF909A3BA}"/>
              </a:ext>
            </a:extLst>
          </p:cNvPr>
          <p:cNvSpPr>
            <a:spLocks noGrp="1"/>
          </p:cNvSpPr>
          <p:nvPr>
            <p:ph type="title"/>
          </p:nvPr>
        </p:nvSpPr>
        <p:spPr>
          <a:xfrm>
            <a:off x="284672" y="284672"/>
            <a:ext cx="8230678" cy="491705"/>
          </a:xfrm>
        </p:spPr>
        <p:txBody>
          <a:bodyPr>
            <a:noAutofit/>
          </a:bodyPr>
          <a:lstStyle/>
          <a:p>
            <a:r>
              <a:rPr lang="en-US" sz="3600" dirty="0" err="1"/>
              <a:t>Enstar</a:t>
            </a:r>
            <a:r>
              <a:rPr lang="en-US" sz="3600" dirty="0"/>
              <a:t> Service Line Fee = </a:t>
            </a:r>
            <a:r>
              <a:rPr lang="en-US" sz="3600" b="1" dirty="0">
                <a:solidFill>
                  <a:srgbClr val="00B050"/>
                </a:solidFill>
              </a:rPr>
              <a:t>50% Credit</a:t>
            </a:r>
          </a:p>
        </p:txBody>
      </p:sp>
      <p:pic>
        <p:nvPicPr>
          <p:cNvPr id="7" name="Picture 6">
            <a:extLst>
              <a:ext uri="{FF2B5EF4-FFF2-40B4-BE49-F238E27FC236}">
                <a16:creationId xmlns:a16="http://schemas.microsoft.com/office/drawing/2014/main" id="{FA24B48B-918C-0769-E985-C8DAF4F426DD}"/>
              </a:ext>
            </a:extLst>
          </p:cNvPr>
          <p:cNvPicPr>
            <a:picLocks noChangeAspect="1"/>
          </p:cNvPicPr>
          <p:nvPr/>
        </p:nvPicPr>
        <p:blipFill>
          <a:blip r:embed="rId2"/>
          <a:stretch>
            <a:fillRect/>
          </a:stretch>
        </p:blipFill>
        <p:spPr>
          <a:xfrm>
            <a:off x="254480" y="4930465"/>
            <a:ext cx="1646959" cy="444246"/>
          </a:xfrm>
          <a:prstGeom prst="rect">
            <a:avLst/>
          </a:prstGeom>
        </p:spPr>
      </p:pic>
      <p:pic>
        <p:nvPicPr>
          <p:cNvPr id="9" name="Picture 8">
            <a:extLst>
              <a:ext uri="{FF2B5EF4-FFF2-40B4-BE49-F238E27FC236}">
                <a16:creationId xmlns:a16="http://schemas.microsoft.com/office/drawing/2014/main" id="{B643BCC0-2F93-E081-A511-C0BFC669E7B7}"/>
              </a:ext>
            </a:extLst>
          </p:cNvPr>
          <p:cNvPicPr>
            <a:picLocks noChangeAspect="1"/>
          </p:cNvPicPr>
          <p:nvPr/>
        </p:nvPicPr>
        <p:blipFill>
          <a:blip r:embed="rId3"/>
          <a:stretch>
            <a:fillRect/>
          </a:stretch>
        </p:blipFill>
        <p:spPr>
          <a:xfrm>
            <a:off x="284673" y="1272597"/>
            <a:ext cx="6167887" cy="3383771"/>
          </a:xfrm>
          <a:prstGeom prst="rect">
            <a:avLst/>
          </a:prstGeom>
        </p:spPr>
      </p:pic>
      <p:sp>
        <p:nvSpPr>
          <p:cNvPr id="10" name="Rectangle: Rounded Corners 9">
            <a:extLst>
              <a:ext uri="{FF2B5EF4-FFF2-40B4-BE49-F238E27FC236}">
                <a16:creationId xmlns:a16="http://schemas.microsoft.com/office/drawing/2014/main" id="{3F831F6A-5BED-FFB5-13CB-16F2E6A742FB}"/>
              </a:ext>
            </a:extLst>
          </p:cNvPr>
          <p:cNvSpPr/>
          <p:nvPr/>
        </p:nvSpPr>
        <p:spPr>
          <a:xfrm>
            <a:off x="254480" y="4089507"/>
            <a:ext cx="6228272" cy="537054"/>
          </a:xfrm>
          <a:prstGeom prst="roundRect">
            <a:avLst/>
          </a:prstGeom>
          <a:noFill/>
          <a:ln w="254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E8D892E-2E2C-0D19-A72A-3F73BE679877}"/>
              </a:ext>
            </a:extLst>
          </p:cNvPr>
          <p:cNvSpPr txBox="1"/>
          <p:nvPr/>
        </p:nvSpPr>
        <p:spPr>
          <a:xfrm>
            <a:off x="254480" y="5374711"/>
            <a:ext cx="1890223" cy="523220"/>
          </a:xfrm>
          <a:prstGeom prst="rect">
            <a:avLst/>
          </a:prstGeom>
          <a:noFill/>
        </p:spPr>
        <p:txBody>
          <a:bodyPr wrap="square" rtlCol="0">
            <a:spAutoFit/>
          </a:bodyPr>
          <a:lstStyle/>
          <a:p>
            <a:r>
              <a:rPr lang="en-US" sz="1400" dirty="0"/>
              <a:t>filed in 2025, </a:t>
            </a:r>
          </a:p>
          <a:p>
            <a:r>
              <a:rPr lang="en-US" sz="1400" dirty="0"/>
              <a:t>in effect in 2026</a:t>
            </a:r>
          </a:p>
        </p:txBody>
      </p:sp>
      <p:sp>
        <p:nvSpPr>
          <p:cNvPr id="13" name="TextBox 12">
            <a:extLst>
              <a:ext uri="{FF2B5EF4-FFF2-40B4-BE49-F238E27FC236}">
                <a16:creationId xmlns:a16="http://schemas.microsoft.com/office/drawing/2014/main" id="{0527ABCD-A88B-226F-9552-EADAB25EDAFC}"/>
              </a:ext>
            </a:extLst>
          </p:cNvPr>
          <p:cNvSpPr txBox="1"/>
          <p:nvPr/>
        </p:nvSpPr>
        <p:spPr>
          <a:xfrm>
            <a:off x="6755564" y="1629463"/>
            <a:ext cx="1992700" cy="4524315"/>
          </a:xfrm>
          <a:prstGeom prst="rect">
            <a:avLst/>
          </a:prstGeom>
          <a:solidFill>
            <a:schemeClr val="accent5">
              <a:lumMod val="20000"/>
              <a:lumOff val="80000"/>
              <a:alpha val="80000"/>
            </a:schemeClr>
          </a:solidFill>
          <a:ln w="12700">
            <a:solidFill>
              <a:schemeClr val="accent1"/>
            </a:solidFill>
          </a:ln>
        </p:spPr>
        <p:txBody>
          <a:bodyPr wrap="square" rtlCol="0">
            <a:spAutoFit/>
          </a:bodyPr>
          <a:lstStyle/>
          <a:p>
            <a:r>
              <a:rPr lang="en-US" sz="2400" dirty="0" err="1"/>
              <a:t>Enstar</a:t>
            </a:r>
            <a:r>
              <a:rPr lang="en-US" sz="2400" dirty="0"/>
              <a:t> is charging basic service line extension fees equal to 50% of the average cost of the previous five years of service line construction costs.</a:t>
            </a:r>
          </a:p>
        </p:txBody>
      </p:sp>
      <p:sp>
        <p:nvSpPr>
          <p:cNvPr id="14" name="Arrow: Left 13">
            <a:extLst>
              <a:ext uri="{FF2B5EF4-FFF2-40B4-BE49-F238E27FC236}">
                <a16:creationId xmlns:a16="http://schemas.microsoft.com/office/drawing/2014/main" id="{B49B1EAC-CB5E-05E8-0C77-CBE55C8056A9}"/>
              </a:ext>
            </a:extLst>
          </p:cNvPr>
          <p:cNvSpPr/>
          <p:nvPr/>
        </p:nvSpPr>
        <p:spPr>
          <a:xfrm>
            <a:off x="6452559" y="4181824"/>
            <a:ext cx="303005" cy="49170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8954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4CDBC-EAD6-D9C4-F9F1-24A91B34E0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48C477-50C6-29E0-EBBB-581E23ADB305}"/>
              </a:ext>
            </a:extLst>
          </p:cNvPr>
          <p:cNvSpPr>
            <a:spLocks noGrp="1"/>
          </p:cNvSpPr>
          <p:nvPr>
            <p:ph type="title"/>
          </p:nvPr>
        </p:nvSpPr>
        <p:spPr>
          <a:xfrm>
            <a:off x="628650" y="365127"/>
            <a:ext cx="7886700" cy="540648"/>
          </a:xfrm>
        </p:spPr>
        <p:txBody>
          <a:bodyPr>
            <a:noAutofit/>
          </a:bodyPr>
          <a:lstStyle/>
          <a:p>
            <a:r>
              <a:rPr lang="en-US" dirty="0"/>
              <a:t>Interior Gas Utility:  </a:t>
            </a:r>
            <a:r>
              <a:rPr lang="en-US" b="1" dirty="0">
                <a:solidFill>
                  <a:srgbClr val="00B050"/>
                </a:solidFill>
              </a:rPr>
              <a:t>90% credit</a:t>
            </a:r>
          </a:p>
        </p:txBody>
      </p:sp>
      <p:pic>
        <p:nvPicPr>
          <p:cNvPr id="5" name="Picture 4">
            <a:extLst>
              <a:ext uri="{FF2B5EF4-FFF2-40B4-BE49-F238E27FC236}">
                <a16:creationId xmlns:a16="http://schemas.microsoft.com/office/drawing/2014/main" id="{3D3B7B3F-E64D-6955-02BF-7C7B43689568}"/>
              </a:ext>
            </a:extLst>
          </p:cNvPr>
          <p:cNvPicPr>
            <a:picLocks noChangeAspect="1"/>
          </p:cNvPicPr>
          <p:nvPr/>
        </p:nvPicPr>
        <p:blipFill>
          <a:blip r:embed="rId2"/>
          <a:stretch>
            <a:fillRect/>
          </a:stretch>
        </p:blipFill>
        <p:spPr>
          <a:xfrm>
            <a:off x="571500" y="1267407"/>
            <a:ext cx="8001000" cy="2528888"/>
          </a:xfrm>
          <a:prstGeom prst="rect">
            <a:avLst/>
          </a:prstGeom>
        </p:spPr>
      </p:pic>
      <p:pic>
        <p:nvPicPr>
          <p:cNvPr id="7" name="Picture 6">
            <a:extLst>
              <a:ext uri="{FF2B5EF4-FFF2-40B4-BE49-F238E27FC236}">
                <a16:creationId xmlns:a16="http://schemas.microsoft.com/office/drawing/2014/main" id="{28602A16-13B7-C919-7451-54E6C331AC8D}"/>
              </a:ext>
            </a:extLst>
          </p:cNvPr>
          <p:cNvPicPr>
            <a:picLocks noChangeAspect="1"/>
          </p:cNvPicPr>
          <p:nvPr/>
        </p:nvPicPr>
        <p:blipFill>
          <a:blip r:embed="rId3"/>
          <a:stretch>
            <a:fillRect/>
          </a:stretch>
        </p:blipFill>
        <p:spPr>
          <a:xfrm>
            <a:off x="571500" y="4029611"/>
            <a:ext cx="8058150" cy="1785938"/>
          </a:xfrm>
          <a:prstGeom prst="rect">
            <a:avLst/>
          </a:prstGeom>
        </p:spPr>
      </p:pic>
      <p:sp>
        <p:nvSpPr>
          <p:cNvPr id="3" name="Rectangle: Rounded Corners 2">
            <a:extLst>
              <a:ext uri="{FF2B5EF4-FFF2-40B4-BE49-F238E27FC236}">
                <a16:creationId xmlns:a16="http://schemas.microsoft.com/office/drawing/2014/main" id="{3ABDE602-CA31-3D69-CF57-CACE91F8788C}"/>
              </a:ext>
            </a:extLst>
          </p:cNvPr>
          <p:cNvSpPr/>
          <p:nvPr/>
        </p:nvSpPr>
        <p:spPr>
          <a:xfrm>
            <a:off x="2139351" y="3597215"/>
            <a:ext cx="4770407" cy="293298"/>
          </a:xfrm>
          <a:prstGeom prst="roundRect">
            <a:avLst/>
          </a:prstGeom>
          <a:solidFill>
            <a:schemeClr val="accent6">
              <a:lumMod val="20000"/>
              <a:lumOff val="80000"/>
              <a:alpha val="10000"/>
            </a:schemeClr>
          </a:solidFill>
          <a:ln w="38100">
            <a:solidFill>
              <a:srgbClr val="00B05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 name="Arrow: Left 3">
            <a:extLst>
              <a:ext uri="{FF2B5EF4-FFF2-40B4-BE49-F238E27FC236}">
                <a16:creationId xmlns:a16="http://schemas.microsoft.com/office/drawing/2014/main" id="{247BD135-0CA3-5620-A255-F8F9EC7ADE0C}"/>
              </a:ext>
            </a:extLst>
          </p:cNvPr>
          <p:cNvSpPr/>
          <p:nvPr/>
        </p:nvSpPr>
        <p:spPr>
          <a:xfrm>
            <a:off x="6957203" y="3513107"/>
            <a:ext cx="1164566" cy="461514"/>
          </a:xfrm>
          <a:prstGeom prst="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 name="Arrow: Left 5">
            <a:extLst>
              <a:ext uri="{FF2B5EF4-FFF2-40B4-BE49-F238E27FC236}">
                <a16:creationId xmlns:a16="http://schemas.microsoft.com/office/drawing/2014/main" id="{F22AD2A7-85A6-50E1-2ACB-BD1BBC5500C8}"/>
              </a:ext>
            </a:extLst>
          </p:cNvPr>
          <p:cNvSpPr/>
          <p:nvPr/>
        </p:nvSpPr>
        <p:spPr>
          <a:xfrm rot="10800000">
            <a:off x="927340" y="3498549"/>
            <a:ext cx="1164566" cy="461513"/>
          </a:xfrm>
          <a:prstGeom prst="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3703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A0C9-E4AF-B7AE-AE53-0A808082009B}"/>
              </a:ext>
            </a:extLst>
          </p:cNvPr>
          <p:cNvSpPr>
            <a:spLocks noGrp="1"/>
          </p:cNvSpPr>
          <p:nvPr>
            <p:ph type="title"/>
          </p:nvPr>
        </p:nvSpPr>
        <p:spPr>
          <a:xfrm>
            <a:off x="628650" y="608967"/>
            <a:ext cx="7886700" cy="888908"/>
          </a:xfrm>
        </p:spPr>
        <p:txBody>
          <a:bodyPr>
            <a:normAutofit fontScale="90000"/>
          </a:bodyPr>
          <a:lstStyle/>
          <a:p>
            <a:r>
              <a:rPr lang="en-US" dirty="0"/>
              <a:t>Basic policy premise for utility line extension credits</a:t>
            </a:r>
          </a:p>
        </p:txBody>
      </p:sp>
      <p:sp>
        <p:nvSpPr>
          <p:cNvPr id="3" name="Content Placeholder 2">
            <a:extLst>
              <a:ext uri="{FF2B5EF4-FFF2-40B4-BE49-F238E27FC236}">
                <a16:creationId xmlns:a16="http://schemas.microsoft.com/office/drawing/2014/main" id="{4CF33608-9D67-6771-4DA3-C906D971F23F}"/>
              </a:ext>
            </a:extLst>
          </p:cNvPr>
          <p:cNvSpPr>
            <a:spLocks noGrp="1"/>
          </p:cNvSpPr>
          <p:nvPr>
            <p:ph idx="1"/>
          </p:nvPr>
        </p:nvSpPr>
        <p:spPr>
          <a:xfrm>
            <a:off x="628650" y="1802673"/>
            <a:ext cx="7886700" cy="4374289"/>
          </a:xfrm>
        </p:spPr>
        <p:txBody>
          <a:bodyPr>
            <a:normAutofit/>
          </a:bodyPr>
          <a:lstStyle/>
          <a:p>
            <a:r>
              <a:rPr lang="en-US" sz="2400" dirty="0"/>
              <a:t>Provide a credit for line extensions for new utility customers in recognition of their future contributions to the fixed cost of the utility system, lowering fixed costs for all utility system customers</a:t>
            </a:r>
          </a:p>
          <a:p>
            <a:r>
              <a:rPr lang="en-US" sz="2400" dirty="0"/>
              <a:t>This is the same policy premise the Regulatory Commission of Alaska has accepted for special contracts/industrial scale customer pricing and “economic development” rates</a:t>
            </a:r>
          </a:p>
          <a:p>
            <a:r>
              <a:rPr lang="en-US" sz="2400" dirty="0"/>
              <a:t>The policy premise is frequently, </a:t>
            </a:r>
            <a:r>
              <a:rPr lang="en-US" sz="2400" i="1" dirty="0"/>
              <a:t>but not always</a:t>
            </a:r>
            <a:r>
              <a:rPr lang="en-US" sz="2400" dirty="0"/>
              <a:t>, associated with an assessment that the economic development rate covers the variable cost of service to the customer to assure existing customers that they are better off with the addition of the new customer with the economic development rate.</a:t>
            </a:r>
          </a:p>
        </p:txBody>
      </p:sp>
    </p:spTree>
    <p:extLst>
      <p:ext uri="{BB962C8B-B14F-4D97-AF65-F5344CB8AC3E}">
        <p14:creationId xmlns:p14="http://schemas.microsoft.com/office/powerpoint/2010/main" val="1403664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018B2-628C-6E42-5750-45B6192ADAE4}"/>
              </a:ext>
            </a:extLst>
          </p:cNvPr>
          <p:cNvSpPr>
            <a:spLocks noGrp="1"/>
          </p:cNvSpPr>
          <p:nvPr>
            <p:ph type="title"/>
          </p:nvPr>
        </p:nvSpPr>
        <p:spPr/>
        <p:txBody>
          <a:bodyPr/>
          <a:lstStyle/>
          <a:p>
            <a:r>
              <a:rPr lang="en-US" dirty="0"/>
              <a:t>Intriguing example from L48</a:t>
            </a:r>
          </a:p>
        </p:txBody>
      </p:sp>
      <p:sp>
        <p:nvSpPr>
          <p:cNvPr id="3" name="Content Placeholder 2">
            <a:extLst>
              <a:ext uri="{FF2B5EF4-FFF2-40B4-BE49-F238E27FC236}">
                <a16:creationId xmlns:a16="http://schemas.microsoft.com/office/drawing/2014/main" id="{601EDC16-FB7D-9A19-E881-A5B6297A8434}"/>
              </a:ext>
            </a:extLst>
          </p:cNvPr>
          <p:cNvSpPr>
            <a:spLocks noGrp="1"/>
          </p:cNvSpPr>
          <p:nvPr>
            <p:ph idx="1"/>
          </p:nvPr>
        </p:nvSpPr>
        <p:spPr>
          <a:xfrm>
            <a:off x="628650" y="1825625"/>
            <a:ext cx="7886700" cy="4270375"/>
          </a:xfrm>
        </p:spPr>
        <p:txBody>
          <a:bodyPr/>
          <a:lstStyle/>
          <a:p>
            <a:r>
              <a:rPr lang="en-US" dirty="0"/>
              <a:t>Residential customer utility line extension credit </a:t>
            </a:r>
          </a:p>
          <a:p>
            <a:pPr marL="457200" lvl="1" indent="0">
              <a:buNone/>
            </a:pPr>
            <a:r>
              <a:rPr lang="en-US" dirty="0"/>
              <a:t>= discounted (at utility cost of capital) cash flow equal to seven years of residential customer’s rate contribution to utility fixed costs</a:t>
            </a:r>
          </a:p>
          <a:p>
            <a:r>
              <a:rPr lang="en-US" dirty="0"/>
              <a:t>Illustrative example</a:t>
            </a:r>
          </a:p>
          <a:p>
            <a:pPr lvl="1"/>
            <a:r>
              <a:rPr lang="en-US" sz="1600" dirty="0"/>
              <a:t>Residential customer monthly infrastructure + customer services rate		$50</a:t>
            </a:r>
          </a:p>
          <a:p>
            <a:pPr lvl="1"/>
            <a:r>
              <a:rPr lang="en-US" sz="1600" dirty="0"/>
              <a:t>Fixed Costs as pct of infrastructure + customer service rates		80%</a:t>
            </a:r>
          </a:p>
          <a:p>
            <a:pPr lvl="1"/>
            <a:r>
              <a:rPr lang="en-US" sz="1600" dirty="0"/>
              <a:t>Monthly residential customer contribution to fixed costs			$40</a:t>
            </a:r>
          </a:p>
          <a:p>
            <a:pPr lvl="1"/>
            <a:r>
              <a:rPr lang="en-US" sz="1600" dirty="0"/>
              <a:t>X 7 years 					                                   $3360</a:t>
            </a:r>
          </a:p>
          <a:p>
            <a:pPr lvl="1"/>
            <a:r>
              <a:rPr lang="en-US" sz="1600" dirty="0"/>
              <a:t>discounted back to present value at 10% (Weighted Avg. Cost of Capital)           </a:t>
            </a:r>
            <a:r>
              <a:rPr lang="en-US" sz="1600" u="sng" dirty="0"/>
              <a:t>$2605</a:t>
            </a:r>
          </a:p>
          <a:p>
            <a:pPr marL="457200" lvl="1" indent="0">
              <a:buNone/>
            </a:pPr>
            <a:r>
              <a:rPr lang="en-US" dirty="0"/>
              <a:t>	</a:t>
            </a:r>
          </a:p>
        </p:txBody>
      </p:sp>
    </p:spTree>
    <p:extLst>
      <p:ext uri="{BB962C8B-B14F-4D97-AF65-F5344CB8AC3E}">
        <p14:creationId xmlns:p14="http://schemas.microsoft.com/office/powerpoint/2010/main" val="4088253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DDB94-2619-5CA1-FC49-FE74BB5E9D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C50E45-D55E-CB9D-506A-11B3A900395A}"/>
              </a:ext>
            </a:extLst>
          </p:cNvPr>
          <p:cNvSpPr>
            <a:spLocks noGrp="1"/>
          </p:cNvSpPr>
          <p:nvPr>
            <p:ph type="title"/>
          </p:nvPr>
        </p:nvSpPr>
        <p:spPr>
          <a:xfrm>
            <a:off x="628650" y="365126"/>
            <a:ext cx="7886700" cy="2378074"/>
          </a:xfrm>
        </p:spPr>
        <p:txBody>
          <a:bodyPr>
            <a:normAutofit fontScale="90000"/>
          </a:bodyPr>
          <a:lstStyle/>
          <a:p>
            <a:r>
              <a:rPr lang="en-US" sz="3600" dirty="0"/>
              <a:t>Illustrative Water/Sewer/Electric Utility residential customer credits against line extension costs to account for customer contributions to fixed costs applied to Alaska utility rates</a:t>
            </a:r>
          </a:p>
        </p:txBody>
      </p:sp>
      <p:pic>
        <p:nvPicPr>
          <p:cNvPr id="5" name="Picture 4">
            <a:extLst>
              <a:ext uri="{FF2B5EF4-FFF2-40B4-BE49-F238E27FC236}">
                <a16:creationId xmlns:a16="http://schemas.microsoft.com/office/drawing/2014/main" id="{BAE54B63-34FD-6575-150E-0715FC0BDAEA}"/>
              </a:ext>
            </a:extLst>
          </p:cNvPr>
          <p:cNvPicPr>
            <a:picLocks noChangeAspect="1"/>
          </p:cNvPicPr>
          <p:nvPr/>
        </p:nvPicPr>
        <p:blipFill>
          <a:blip r:embed="rId2"/>
          <a:stretch>
            <a:fillRect/>
          </a:stretch>
        </p:blipFill>
        <p:spPr>
          <a:xfrm>
            <a:off x="724010" y="2879995"/>
            <a:ext cx="7695979" cy="2491381"/>
          </a:xfrm>
          <a:prstGeom prst="rect">
            <a:avLst/>
          </a:prstGeom>
        </p:spPr>
      </p:pic>
    </p:spTree>
    <p:extLst>
      <p:ext uri="{BB962C8B-B14F-4D97-AF65-F5344CB8AC3E}">
        <p14:creationId xmlns:p14="http://schemas.microsoft.com/office/powerpoint/2010/main" val="134406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D5A92-978D-8BF1-9BEE-C928374D42A1}"/>
              </a:ext>
            </a:extLst>
          </p:cNvPr>
          <p:cNvSpPr>
            <a:spLocks noGrp="1"/>
          </p:cNvSpPr>
          <p:nvPr>
            <p:ph type="title"/>
          </p:nvPr>
        </p:nvSpPr>
        <p:spPr/>
        <p:txBody>
          <a:bodyPr/>
          <a:lstStyle/>
          <a:p>
            <a:r>
              <a:rPr lang="en-US" dirty="0"/>
              <a:t>Summary</a:t>
            </a:r>
          </a:p>
        </p:txBody>
      </p:sp>
      <p:graphicFrame>
        <p:nvGraphicFramePr>
          <p:cNvPr id="4" name="Content Placeholder 3">
            <a:extLst>
              <a:ext uri="{FF2B5EF4-FFF2-40B4-BE49-F238E27FC236}">
                <a16:creationId xmlns:a16="http://schemas.microsoft.com/office/drawing/2014/main" id="{00F1CC30-59FF-29C3-5B7C-03D4C326A061}"/>
              </a:ext>
            </a:extLst>
          </p:cNvPr>
          <p:cNvGraphicFramePr>
            <a:graphicFrameLocks noGrp="1"/>
          </p:cNvGraphicFramePr>
          <p:nvPr>
            <p:ph idx="1"/>
            <p:extLst>
              <p:ext uri="{D42A27DB-BD31-4B8C-83A1-F6EECF244321}">
                <p14:modId xmlns:p14="http://schemas.microsoft.com/office/powerpoint/2010/main" val="1050727818"/>
              </p:ext>
            </p:extLst>
          </p:nvPr>
        </p:nvGraphicFramePr>
        <p:xfrm>
          <a:off x="628650" y="1566834"/>
          <a:ext cx="7886702" cy="2363344"/>
        </p:xfrm>
        <a:graphic>
          <a:graphicData uri="http://schemas.openxmlformats.org/drawingml/2006/table">
            <a:tbl>
              <a:tblPr firstRow="1" bandRow="1">
                <a:tableStyleId>{5C22544A-7EE6-4342-B048-85BDC9FD1C3A}</a:tableStyleId>
              </a:tblPr>
              <a:tblGrid>
                <a:gridCol w="2480310">
                  <a:extLst>
                    <a:ext uri="{9D8B030D-6E8A-4147-A177-3AD203B41FA5}">
                      <a16:colId xmlns:a16="http://schemas.microsoft.com/office/drawing/2014/main" val="2040979308"/>
                    </a:ext>
                  </a:extLst>
                </a:gridCol>
                <a:gridCol w="1351598">
                  <a:extLst>
                    <a:ext uri="{9D8B030D-6E8A-4147-A177-3AD203B41FA5}">
                      <a16:colId xmlns:a16="http://schemas.microsoft.com/office/drawing/2014/main" val="3952084603"/>
                    </a:ext>
                  </a:extLst>
                </a:gridCol>
                <a:gridCol w="1351598">
                  <a:extLst>
                    <a:ext uri="{9D8B030D-6E8A-4147-A177-3AD203B41FA5}">
                      <a16:colId xmlns:a16="http://schemas.microsoft.com/office/drawing/2014/main" val="1354055883"/>
                    </a:ext>
                  </a:extLst>
                </a:gridCol>
                <a:gridCol w="1351598">
                  <a:extLst>
                    <a:ext uri="{9D8B030D-6E8A-4147-A177-3AD203B41FA5}">
                      <a16:colId xmlns:a16="http://schemas.microsoft.com/office/drawing/2014/main" val="1090022599"/>
                    </a:ext>
                  </a:extLst>
                </a:gridCol>
                <a:gridCol w="1351598">
                  <a:extLst>
                    <a:ext uri="{9D8B030D-6E8A-4147-A177-3AD203B41FA5}">
                      <a16:colId xmlns:a16="http://schemas.microsoft.com/office/drawing/2014/main" val="3340816104"/>
                    </a:ext>
                  </a:extLst>
                </a:gridCol>
              </a:tblGrid>
              <a:tr h="611563">
                <a:tc>
                  <a:txBody>
                    <a:bodyPr/>
                    <a:lstStyle/>
                    <a:p>
                      <a:r>
                        <a:rPr lang="en-US" dirty="0"/>
                        <a:t>Residential Line Extension Credit</a:t>
                      </a:r>
                    </a:p>
                  </a:txBody>
                  <a:tcPr/>
                </a:tc>
                <a:tc>
                  <a:txBody>
                    <a:bodyPr/>
                    <a:lstStyle/>
                    <a:p>
                      <a:r>
                        <a:rPr lang="en-US" dirty="0"/>
                        <a:t>Water</a:t>
                      </a:r>
                    </a:p>
                  </a:txBody>
                  <a:tcPr/>
                </a:tc>
                <a:tc>
                  <a:txBody>
                    <a:bodyPr/>
                    <a:lstStyle/>
                    <a:p>
                      <a:r>
                        <a:rPr lang="en-US" dirty="0"/>
                        <a:t>Sewer</a:t>
                      </a:r>
                    </a:p>
                  </a:txBody>
                  <a:tcPr/>
                </a:tc>
                <a:tc>
                  <a:txBody>
                    <a:bodyPr/>
                    <a:lstStyle/>
                    <a:p>
                      <a:r>
                        <a:rPr lang="en-US" dirty="0"/>
                        <a:t>Electric</a:t>
                      </a:r>
                    </a:p>
                  </a:txBody>
                  <a:tcPr/>
                </a:tc>
                <a:tc>
                  <a:txBody>
                    <a:bodyPr/>
                    <a:lstStyle/>
                    <a:p>
                      <a:r>
                        <a:rPr lang="en-US" dirty="0"/>
                        <a:t>Natural Gas</a:t>
                      </a:r>
                    </a:p>
                  </a:txBody>
                  <a:tcPr/>
                </a:tc>
                <a:extLst>
                  <a:ext uri="{0D108BD9-81ED-4DB2-BD59-A6C34878D82A}">
                    <a16:rowId xmlns:a16="http://schemas.microsoft.com/office/drawing/2014/main" val="1123075743"/>
                  </a:ext>
                </a:extLst>
              </a:tr>
              <a:tr h="349465">
                <a:tc>
                  <a:txBody>
                    <a:bodyPr/>
                    <a:lstStyle/>
                    <a:p>
                      <a:r>
                        <a:rPr lang="en-US" dirty="0"/>
                        <a:t>50% of cost</a:t>
                      </a:r>
                    </a:p>
                  </a:txBody>
                  <a:tcPr/>
                </a:tc>
                <a:tc>
                  <a:txBody>
                    <a:bodyPr/>
                    <a:lstStyle/>
                    <a:p>
                      <a:pPr algn="ctr"/>
                      <a:endParaRPr lang="en-US" dirty="0"/>
                    </a:p>
                  </a:txBody>
                  <a:tcPr/>
                </a:tc>
                <a:tc>
                  <a:txBody>
                    <a:bodyPr/>
                    <a:lstStyle/>
                    <a:p>
                      <a:pPr algn="ctr"/>
                      <a:endParaRPr lang="en-US"/>
                    </a:p>
                  </a:txBody>
                  <a:tcPr/>
                </a:tc>
                <a:tc>
                  <a:txBody>
                    <a:bodyPr/>
                    <a:lstStyle/>
                    <a:p>
                      <a:pPr algn="ctr"/>
                      <a:endParaRPr lang="en-US" dirty="0"/>
                    </a:p>
                  </a:txBody>
                  <a:tcPr/>
                </a:tc>
                <a:tc>
                  <a:txBody>
                    <a:bodyPr/>
                    <a:lstStyle/>
                    <a:p>
                      <a:pPr algn="ctr"/>
                      <a:r>
                        <a:rPr lang="en-US" dirty="0"/>
                        <a:t>$1091</a:t>
                      </a:r>
                    </a:p>
                  </a:txBody>
                  <a:tcPr/>
                </a:tc>
                <a:extLst>
                  <a:ext uri="{0D108BD9-81ED-4DB2-BD59-A6C34878D82A}">
                    <a16:rowId xmlns:a16="http://schemas.microsoft.com/office/drawing/2014/main" val="1960406643"/>
                  </a:ext>
                </a:extLst>
              </a:tr>
              <a:tr h="349465">
                <a:tc>
                  <a:txBody>
                    <a:bodyPr/>
                    <a:lstStyle/>
                    <a:p>
                      <a:r>
                        <a:rPr lang="en-US" dirty="0"/>
                        <a:t>90% of cost</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a:t>$2700</a:t>
                      </a:r>
                    </a:p>
                  </a:txBody>
                  <a:tcPr/>
                </a:tc>
                <a:extLst>
                  <a:ext uri="{0D108BD9-81ED-4DB2-BD59-A6C34878D82A}">
                    <a16:rowId xmlns:a16="http://schemas.microsoft.com/office/drawing/2014/main" val="1838597927"/>
                  </a:ext>
                </a:extLst>
              </a:tr>
              <a:tr h="991744">
                <a:tc>
                  <a:txBody>
                    <a:bodyPr/>
                    <a:lstStyle/>
                    <a:p>
                      <a:r>
                        <a:rPr lang="en-US" dirty="0"/>
                        <a:t>Discounted cash flow X 7 years of contribution toward utility fixed costs</a:t>
                      </a:r>
                    </a:p>
                  </a:txBody>
                  <a:tcPr/>
                </a:tc>
                <a:tc>
                  <a:txBody>
                    <a:bodyPr/>
                    <a:lstStyle/>
                    <a:p>
                      <a:pPr algn="ctr"/>
                      <a:r>
                        <a:rPr lang="en-US" dirty="0"/>
                        <a:t>$3200</a:t>
                      </a:r>
                    </a:p>
                  </a:txBody>
                  <a:tcPr/>
                </a:tc>
                <a:tc>
                  <a:txBody>
                    <a:bodyPr/>
                    <a:lstStyle/>
                    <a:p>
                      <a:pPr algn="ctr"/>
                      <a:r>
                        <a:rPr lang="en-US" dirty="0"/>
                        <a:t>$3600</a:t>
                      </a:r>
                    </a:p>
                  </a:txBody>
                  <a:tcPr/>
                </a:tc>
                <a:tc>
                  <a:txBody>
                    <a:bodyPr/>
                    <a:lstStyle/>
                    <a:p>
                      <a:pPr algn="ctr"/>
                      <a:r>
                        <a:rPr lang="en-US" dirty="0"/>
                        <a:t>$4300</a:t>
                      </a:r>
                    </a:p>
                  </a:txBody>
                  <a:tcPr/>
                </a:tc>
                <a:tc>
                  <a:txBody>
                    <a:bodyPr/>
                    <a:lstStyle/>
                    <a:p>
                      <a:pPr algn="ctr"/>
                      <a:endParaRPr lang="en-US" dirty="0"/>
                    </a:p>
                  </a:txBody>
                  <a:tcPr/>
                </a:tc>
                <a:extLst>
                  <a:ext uri="{0D108BD9-81ED-4DB2-BD59-A6C34878D82A}">
                    <a16:rowId xmlns:a16="http://schemas.microsoft.com/office/drawing/2014/main" val="2767827573"/>
                  </a:ext>
                </a:extLst>
              </a:tr>
            </a:tbl>
          </a:graphicData>
        </a:graphic>
      </p:graphicFrame>
      <p:sp>
        <p:nvSpPr>
          <p:cNvPr id="5" name="TextBox 4">
            <a:extLst>
              <a:ext uri="{FF2B5EF4-FFF2-40B4-BE49-F238E27FC236}">
                <a16:creationId xmlns:a16="http://schemas.microsoft.com/office/drawing/2014/main" id="{CE89F4E9-6FA1-B84A-ED5C-721ED92D427E}"/>
              </a:ext>
            </a:extLst>
          </p:cNvPr>
          <p:cNvSpPr txBox="1"/>
          <p:nvPr/>
        </p:nvSpPr>
        <p:spPr>
          <a:xfrm>
            <a:off x="628650" y="4175679"/>
            <a:ext cx="7886702" cy="1815882"/>
          </a:xfrm>
          <a:prstGeom prst="rect">
            <a:avLst/>
          </a:prstGeom>
          <a:noFill/>
        </p:spPr>
        <p:txBody>
          <a:bodyPr wrap="square" rtlCol="0">
            <a:spAutoFit/>
          </a:bodyPr>
          <a:lstStyle/>
          <a:p>
            <a:r>
              <a:rPr lang="en-US" sz="2800" dirty="0"/>
              <a:t>Might utility line extension credits on the order of $13,800 (~3.5% of $400K) on a new housing unit help reduce up front costs, reduce prices and improve housing affordability?</a:t>
            </a:r>
          </a:p>
        </p:txBody>
      </p:sp>
    </p:spTree>
    <p:extLst>
      <p:ext uri="{BB962C8B-B14F-4D97-AF65-F5344CB8AC3E}">
        <p14:creationId xmlns:p14="http://schemas.microsoft.com/office/powerpoint/2010/main" val="3489366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A1EC6-F504-0AC7-CD46-1FC536B72003}"/>
              </a:ext>
            </a:extLst>
          </p:cNvPr>
          <p:cNvSpPr>
            <a:spLocks noGrp="1"/>
          </p:cNvSpPr>
          <p:nvPr>
            <p:ph type="title"/>
          </p:nvPr>
        </p:nvSpPr>
        <p:spPr/>
        <p:txBody>
          <a:bodyPr/>
          <a:lstStyle/>
          <a:p>
            <a:r>
              <a:rPr lang="en-US" dirty="0"/>
              <a:t>Appendices</a:t>
            </a:r>
          </a:p>
        </p:txBody>
      </p:sp>
      <p:sp>
        <p:nvSpPr>
          <p:cNvPr id="3" name="Content Placeholder 2">
            <a:extLst>
              <a:ext uri="{FF2B5EF4-FFF2-40B4-BE49-F238E27FC236}">
                <a16:creationId xmlns:a16="http://schemas.microsoft.com/office/drawing/2014/main" id="{944CB073-3DD1-ECC9-5957-321F353732B7}"/>
              </a:ext>
            </a:extLst>
          </p:cNvPr>
          <p:cNvSpPr>
            <a:spLocks noGrp="1"/>
          </p:cNvSpPr>
          <p:nvPr>
            <p:ph idx="1"/>
          </p:nvPr>
        </p:nvSpPr>
        <p:spPr>
          <a:xfrm>
            <a:off x="628650" y="1371600"/>
            <a:ext cx="7886700" cy="4805363"/>
          </a:xfrm>
        </p:spPr>
        <p:txBody>
          <a:bodyPr>
            <a:normAutofit/>
          </a:bodyPr>
          <a:lstStyle/>
          <a:p>
            <a:pPr marL="457200" indent="-457200">
              <a:buFont typeface="+mj-lt"/>
              <a:buAutoNum type="arabicPeriod"/>
            </a:pPr>
            <a:r>
              <a:rPr lang="en-US" dirty="0"/>
              <a:t>Approach</a:t>
            </a:r>
          </a:p>
          <a:p>
            <a:pPr marL="457200" indent="-457200">
              <a:buFont typeface="+mj-lt"/>
              <a:buAutoNum type="arabicPeriod"/>
            </a:pPr>
            <a:r>
              <a:rPr lang="en-US" dirty="0"/>
              <a:t>Key Findings</a:t>
            </a:r>
          </a:p>
          <a:p>
            <a:pPr marL="457200" indent="-457200">
              <a:buFont typeface="+mj-lt"/>
              <a:buAutoNum type="arabicPeriod"/>
            </a:pPr>
            <a:r>
              <a:rPr lang="en-US" dirty="0"/>
              <a:t>Supplemental Materials</a:t>
            </a:r>
          </a:p>
          <a:p>
            <a:pPr lvl="1"/>
            <a:r>
              <a:rPr lang="en-US" dirty="0"/>
              <a:t>Cost elements of new homes</a:t>
            </a:r>
          </a:p>
          <a:p>
            <a:pPr lvl="1"/>
            <a:r>
              <a:rPr lang="en-US" dirty="0"/>
              <a:t>Cost drivers</a:t>
            </a:r>
          </a:p>
          <a:p>
            <a:pPr lvl="1"/>
            <a:r>
              <a:rPr lang="en-US" dirty="0"/>
              <a:t>Housing affordability trends</a:t>
            </a:r>
          </a:p>
          <a:p>
            <a:pPr lvl="1"/>
            <a:r>
              <a:rPr lang="en-US" dirty="0"/>
              <a:t>Bibliography</a:t>
            </a:r>
          </a:p>
          <a:p>
            <a:pPr lvl="1"/>
            <a:r>
              <a:rPr lang="en-US" dirty="0"/>
              <a:t>MAFA Statement of Qualifications</a:t>
            </a:r>
          </a:p>
          <a:p>
            <a:pPr marL="457200" indent="-457200">
              <a:buFont typeface="+mj-lt"/>
              <a:buAutoNum type="arabicPeriod"/>
            </a:pPr>
            <a:endParaRPr lang="en-US" dirty="0"/>
          </a:p>
        </p:txBody>
      </p:sp>
    </p:spTree>
    <p:extLst>
      <p:ext uri="{BB962C8B-B14F-4D97-AF65-F5344CB8AC3E}">
        <p14:creationId xmlns:p14="http://schemas.microsoft.com/office/powerpoint/2010/main" val="1636282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A29A4-211B-5541-C428-7D4033443F10}"/>
              </a:ext>
            </a:extLst>
          </p:cNvPr>
          <p:cNvSpPr>
            <a:spLocks noGrp="1"/>
          </p:cNvSpPr>
          <p:nvPr>
            <p:ph type="title"/>
          </p:nvPr>
        </p:nvSpPr>
        <p:spPr>
          <a:xfrm>
            <a:off x="668215" y="316523"/>
            <a:ext cx="6861297" cy="738554"/>
          </a:xfrm>
        </p:spPr>
        <p:txBody>
          <a:bodyPr>
            <a:normAutofit/>
          </a:bodyPr>
          <a:lstStyle/>
          <a:p>
            <a:r>
              <a:rPr lang="en-US" sz="2800" dirty="0"/>
              <a:t>Approach</a:t>
            </a:r>
          </a:p>
        </p:txBody>
      </p:sp>
      <p:sp>
        <p:nvSpPr>
          <p:cNvPr id="3" name="Content Placeholder 2">
            <a:extLst>
              <a:ext uri="{FF2B5EF4-FFF2-40B4-BE49-F238E27FC236}">
                <a16:creationId xmlns:a16="http://schemas.microsoft.com/office/drawing/2014/main" id="{CD9B61EC-9DB8-848A-5333-FCC7104F415A}"/>
              </a:ext>
            </a:extLst>
          </p:cNvPr>
          <p:cNvSpPr>
            <a:spLocks noGrp="1"/>
          </p:cNvSpPr>
          <p:nvPr>
            <p:ph idx="1"/>
          </p:nvPr>
        </p:nvSpPr>
        <p:spPr>
          <a:xfrm>
            <a:off x="668215" y="1055077"/>
            <a:ext cx="7936523" cy="5005754"/>
          </a:xfrm>
        </p:spPr>
        <p:txBody>
          <a:bodyPr>
            <a:normAutofit/>
          </a:bodyPr>
          <a:lstStyle/>
          <a:p>
            <a:pPr>
              <a:lnSpc>
                <a:spcPct val="100000"/>
              </a:lnSpc>
              <a:spcAft>
                <a:spcPts val="1200"/>
              </a:spcAft>
            </a:pPr>
            <a:r>
              <a:rPr lang="en-US" sz="1600" dirty="0"/>
              <a:t>This report uses data from estimated and completed housing projects across Alaska, comparison states and Canadian provinces.  </a:t>
            </a:r>
          </a:p>
          <a:p>
            <a:pPr>
              <a:lnSpc>
                <a:spcPct val="100000"/>
              </a:lnSpc>
              <a:spcAft>
                <a:spcPts val="1200"/>
              </a:spcAft>
            </a:pPr>
            <a:r>
              <a:rPr lang="en-US" sz="1600" dirty="0"/>
              <a:t>We adjusted costs to 2026$ using a combination of Engineering News Record Building Construction Cost, R.S. Means Commercial Building Construction Cost Indexes, and commodities and freight benchmarks, including futures markets.  </a:t>
            </a:r>
          </a:p>
          <a:p>
            <a:pPr>
              <a:lnSpc>
                <a:spcPct val="100000"/>
              </a:lnSpc>
              <a:spcAft>
                <a:spcPts val="1200"/>
              </a:spcAft>
            </a:pPr>
            <a:r>
              <a:rPr lang="en-US" sz="1600" dirty="0"/>
              <a:t>We then conducted a variety of sampling exercises to explore and quantify the role of various factors in driving the cost differences we identified. </a:t>
            </a:r>
          </a:p>
          <a:p>
            <a:pPr>
              <a:lnSpc>
                <a:spcPct val="100000"/>
              </a:lnSpc>
              <a:spcAft>
                <a:spcPts val="1200"/>
              </a:spcAft>
            </a:pPr>
            <a:r>
              <a:rPr lang="en-US" sz="1600" dirty="0"/>
              <a:t>We interviewed real estate development, construction and utility project subject mater experts to identify potential explanations for </a:t>
            </a:r>
            <a:r>
              <a:rPr lang="en-US" sz="1600" b="1" dirty="0"/>
              <a:t>what factors might be driving costs </a:t>
            </a:r>
            <a:r>
              <a:rPr lang="en-US" sz="1600" dirty="0"/>
              <a:t>and </a:t>
            </a:r>
            <a:r>
              <a:rPr lang="en-US" sz="1600" b="1" dirty="0"/>
              <a:t>how those cost drivers might be mitigated with economic development pricing of utility interconnection costs.</a:t>
            </a:r>
            <a:endParaRPr lang="en-US" sz="1600" dirty="0"/>
          </a:p>
          <a:p>
            <a:pPr marL="0" indent="0">
              <a:lnSpc>
                <a:spcPct val="100000"/>
              </a:lnSpc>
              <a:spcAft>
                <a:spcPts val="1200"/>
              </a:spcAft>
              <a:buNone/>
            </a:pPr>
            <a:endParaRPr lang="en-US" sz="1600" dirty="0"/>
          </a:p>
        </p:txBody>
      </p:sp>
    </p:spTree>
    <p:extLst>
      <p:ext uri="{BB962C8B-B14F-4D97-AF65-F5344CB8AC3E}">
        <p14:creationId xmlns:p14="http://schemas.microsoft.com/office/powerpoint/2010/main" val="591295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56F03-489C-B8BF-2B86-6E6EEDA88596}"/>
              </a:ext>
            </a:extLst>
          </p:cNvPr>
          <p:cNvSpPr>
            <a:spLocks noGrp="1"/>
          </p:cNvSpPr>
          <p:nvPr>
            <p:ph type="title"/>
          </p:nvPr>
        </p:nvSpPr>
        <p:spPr>
          <a:xfrm>
            <a:off x="556847" y="433754"/>
            <a:ext cx="5915025" cy="691164"/>
          </a:xfrm>
        </p:spPr>
        <p:txBody>
          <a:bodyPr>
            <a:normAutofit/>
          </a:bodyPr>
          <a:lstStyle/>
          <a:p>
            <a:r>
              <a:rPr lang="en-US" sz="3200" dirty="0"/>
              <a:t>Key Findings </a:t>
            </a:r>
            <a:endParaRPr lang="en-US" sz="3200" dirty="0">
              <a:solidFill>
                <a:srgbClr val="FF0000"/>
              </a:solidFill>
            </a:endParaRPr>
          </a:p>
        </p:txBody>
      </p:sp>
      <p:sp>
        <p:nvSpPr>
          <p:cNvPr id="3" name="Content Placeholder 2">
            <a:extLst>
              <a:ext uri="{FF2B5EF4-FFF2-40B4-BE49-F238E27FC236}">
                <a16:creationId xmlns:a16="http://schemas.microsoft.com/office/drawing/2014/main" id="{B04D7B36-83B6-2E2A-FE2B-7B7D7912657D}"/>
              </a:ext>
            </a:extLst>
          </p:cNvPr>
          <p:cNvSpPr>
            <a:spLocks noGrp="1"/>
          </p:cNvSpPr>
          <p:nvPr>
            <p:ph idx="1"/>
          </p:nvPr>
        </p:nvSpPr>
        <p:spPr>
          <a:xfrm>
            <a:off x="556847" y="1090246"/>
            <a:ext cx="8030306" cy="5185996"/>
          </a:xfrm>
        </p:spPr>
        <p:txBody>
          <a:bodyPr>
            <a:normAutofit fontScale="92500"/>
          </a:bodyPr>
          <a:lstStyle/>
          <a:p>
            <a:pPr marL="457200" indent="-457200">
              <a:spcAft>
                <a:spcPts val="600"/>
              </a:spcAft>
              <a:buFont typeface="+mj-lt"/>
              <a:buAutoNum type="arabicPeriod"/>
            </a:pPr>
            <a:r>
              <a:rPr lang="en-US" sz="1600" dirty="0"/>
              <a:t>Rural Alaska is the most expensive region for housing production costs across the regions and cost categories we reviewed.  </a:t>
            </a:r>
          </a:p>
          <a:p>
            <a:pPr marL="457200" indent="-457200">
              <a:spcAft>
                <a:spcPts val="600"/>
              </a:spcAft>
              <a:buFont typeface="+mj-lt"/>
              <a:buAutoNum type="arabicPeriod"/>
            </a:pPr>
            <a:r>
              <a:rPr lang="en-US" sz="1600" dirty="0"/>
              <a:t>The per housing unit cost of utility interconnections for </a:t>
            </a:r>
            <a:r>
              <a:rPr lang="en-US" sz="1600" i="1" dirty="0"/>
              <a:t>large</a:t>
            </a:r>
            <a:r>
              <a:rPr lang="en-US" sz="1600" dirty="0"/>
              <a:t> multi-unit developments in rural Alaska appears competitive with other areas and smaller scale developments due to significant economies of scale in water/sewer connections. </a:t>
            </a:r>
          </a:p>
          <a:p>
            <a:pPr marL="457200" indent="-457200">
              <a:spcAft>
                <a:spcPts val="600"/>
              </a:spcAft>
              <a:buFont typeface="+mj-lt"/>
              <a:buAutoNum type="arabicPeriod"/>
            </a:pPr>
            <a:r>
              <a:rPr lang="en-US" sz="1600" dirty="0"/>
              <a:t>The cost of housing production in Alaska urban and suburban communities is less than metro CA, but more than CO and TX.  The cost of utility connections in Alaska urban and suburban communities appears to be significantly higher compared to CA, CO, TX.</a:t>
            </a:r>
          </a:p>
          <a:p>
            <a:pPr marL="457200" indent="-457200">
              <a:spcAft>
                <a:spcPts val="600"/>
              </a:spcAft>
              <a:buFont typeface="+mj-lt"/>
              <a:buAutoNum type="arabicPeriod"/>
            </a:pPr>
            <a:r>
              <a:rPr lang="en-US" sz="1600" dirty="0"/>
              <a:t>Utility connection costs as a percentage of housing production costs were notably higher where utility depth of bury and length of interconnection were prevalent, e.g., sub-arctic regions where seasonal frost penetration in roads and right of ways can exceed 10 feet in depth.</a:t>
            </a:r>
          </a:p>
          <a:p>
            <a:pPr marL="457200" indent="-457200">
              <a:spcAft>
                <a:spcPts val="600"/>
              </a:spcAft>
              <a:buFont typeface="+mj-lt"/>
              <a:buAutoNum type="arabicPeriod"/>
            </a:pPr>
            <a:r>
              <a:rPr lang="en-US" sz="1600" dirty="0"/>
              <a:t>Short construction seasons associated with severe and variable climate, remote location logistics, high freight and warehousing costs, and high cost of importing, housing and feeding skilled labor combined to increase direct costs as well as indirect costs associated with longer production timelines.  In addition to increasing costs, the uncertainties associated with these challenges drove developers to increase their contingencies and risk adjusted return requirements which drove substantially higher prices for utilities and housing.</a:t>
            </a:r>
          </a:p>
          <a:p>
            <a:pPr marL="457200" indent="-457200">
              <a:spcAft>
                <a:spcPts val="600"/>
              </a:spcAft>
              <a:buFont typeface="+mj-lt"/>
              <a:buAutoNum type="arabicPeriod"/>
            </a:pPr>
            <a:r>
              <a:rPr lang="en-US" sz="1600" dirty="0"/>
              <a:t>Reducing utility connection costs by </a:t>
            </a:r>
            <a:r>
              <a:rPr lang="en-US" sz="1600" dirty="0">
                <a:solidFill>
                  <a:srgbClr val="FF0000"/>
                </a:solidFill>
              </a:rPr>
              <a:t>XX%</a:t>
            </a:r>
            <a:r>
              <a:rPr lang="en-US" sz="1600" dirty="0"/>
              <a:t> could reduce rental prices for new units by roughly </a:t>
            </a:r>
            <a:r>
              <a:rPr lang="en-US" sz="1600" dirty="0">
                <a:solidFill>
                  <a:srgbClr val="FF0000"/>
                </a:solidFill>
              </a:rPr>
              <a:t>YY%</a:t>
            </a:r>
            <a:r>
              <a:rPr lang="en-US" sz="1600" dirty="0"/>
              <a:t>.  This would enable the production of </a:t>
            </a:r>
            <a:r>
              <a:rPr lang="en-US" sz="1600" dirty="0">
                <a:solidFill>
                  <a:srgbClr val="FF0000"/>
                </a:solidFill>
              </a:rPr>
              <a:t>ZZ%</a:t>
            </a:r>
            <a:r>
              <a:rPr lang="en-US" sz="1600" dirty="0"/>
              <a:t> more units for the same level of investment.</a:t>
            </a:r>
          </a:p>
        </p:txBody>
      </p:sp>
    </p:spTree>
    <p:extLst>
      <p:ext uri="{BB962C8B-B14F-4D97-AF65-F5344CB8AC3E}">
        <p14:creationId xmlns:p14="http://schemas.microsoft.com/office/powerpoint/2010/main" val="897895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1986B-E869-D63E-5F81-CA421BBD2CBE}"/>
              </a:ext>
            </a:extLst>
          </p:cNvPr>
          <p:cNvSpPr>
            <a:spLocks noGrp="1"/>
          </p:cNvSpPr>
          <p:nvPr>
            <p:ph type="title"/>
          </p:nvPr>
        </p:nvSpPr>
        <p:spPr/>
        <p:txBody>
          <a:bodyPr/>
          <a:lstStyle/>
          <a:p>
            <a:r>
              <a:rPr lang="en-US" dirty="0"/>
              <a:t>Supplemental Materials</a:t>
            </a:r>
          </a:p>
        </p:txBody>
      </p:sp>
      <p:sp>
        <p:nvSpPr>
          <p:cNvPr id="3" name="Text Placeholder 2">
            <a:extLst>
              <a:ext uri="{FF2B5EF4-FFF2-40B4-BE49-F238E27FC236}">
                <a16:creationId xmlns:a16="http://schemas.microsoft.com/office/drawing/2014/main" id="{90A2BA70-B612-D659-6F75-00DE665195B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49729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995E09D-2678-3805-9B85-EE51D1ACCDB0}"/>
              </a:ext>
            </a:extLst>
          </p:cNvPr>
          <p:cNvSpPr>
            <a:spLocks noGrp="1"/>
          </p:cNvSpPr>
          <p:nvPr>
            <p:ph type="body" idx="1"/>
          </p:nvPr>
        </p:nvSpPr>
        <p:spPr>
          <a:xfrm>
            <a:off x="603407" y="888521"/>
            <a:ext cx="8077200" cy="4036860"/>
          </a:xfrm>
        </p:spPr>
        <p:txBody>
          <a:bodyPr>
            <a:normAutofit/>
          </a:bodyPr>
          <a:lstStyle/>
          <a:p>
            <a:r>
              <a:rPr lang="en-US" sz="2000" dirty="0">
                <a:solidFill>
                  <a:srgbClr val="FF0000"/>
                </a:solidFill>
              </a:rPr>
              <a:t>Illustrative Supplemental Materials </a:t>
            </a:r>
            <a:r>
              <a:rPr lang="en-US" sz="2000" dirty="0"/>
              <a:t>Figures and Tables</a:t>
            </a:r>
            <a:endParaRPr lang="en-US" sz="2000" dirty="0">
              <a:solidFill>
                <a:srgbClr val="FF0000"/>
              </a:solidFill>
            </a:endParaRPr>
          </a:p>
          <a:p>
            <a:pPr marL="342900" indent="-342900">
              <a:buFont typeface="+mj-lt"/>
              <a:buAutoNum type="arabicPeriod"/>
            </a:pPr>
            <a:r>
              <a:rPr lang="en-US" sz="1800" dirty="0"/>
              <a:t>Cost elements of a new housing unit market price</a:t>
            </a:r>
          </a:p>
          <a:p>
            <a:pPr marL="342900" indent="-342900">
              <a:buFont typeface="+mj-lt"/>
              <a:buAutoNum type="arabicPeriod"/>
            </a:pPr>
            <a:r>
              <a:rPr lang="en-US" sz="1800" dirty="0"/>
              <a:t>History of utility connection/line extension </a:t>
            </a:r>
            <a:r>
              <a:rPr lang="en-US" sz="1800" b="1" dirty="0"/>
              <a:t>cost drivers</a:t>
            </a:r>
            <a:endParaRPr lang="en-US" sz="1800" dirty="0"/>
          </a:p>
          <a:p>
            <a:pPr marL="342900" indent="-342900">
              <a:buFont typeface="+mj-lt"/>
              <a:buAutoNum type="arabicPeriod"/>
            </a:pPr>
            <a:r>
              <a:rPr lang="en-US" sz="1800" dirty="0"/>
              <a:t>Median Housing Price to Median Income, U.S. Metro Areas, 1980-2020</a:t>
            </a:r>
          </a:p>
          <a:p>
            <a:pPr marL="342900" indent="-342900">
              <a:buFont typeface="+mj-lt"/>
              <a:buAutoNum type="arabicPeriod"/>
            </a:pPr>
            <a:r>
              <a:rPr lang="en-US" sz="1800" dirty="0"/>
              <a:t>Western Metro Statistical Area Household Expenditure Survey, Housing Costs as Percentage of Income</a:t>
            </a:r>
          </a:p>
          <a:p>
            <a:endParaRPr lang="en-US" dirty="0"/>
          </a:p>
          <a:p>
            <a:endParaRPr lang="en-US" sz="1600" dirty="0"/>
          </a:p>
          <a:p>
            <a:pPr marL="342900" indent="-342900">
              <a:buFont typeface="+mj-lt"/>
              <a:buAutoNum type="arabicPeriod"/>
            </a:pPr>
            <a:endParaRPr lang="en-US" dirty="0"/>
          </a:p>
          <a:p>
            <a:pPr marL="342900" indent="-342900">
              <a:buFont typeface="+mj-lt"/>
              <a:buAutoNum type="arabicPeriod"/>
            </a:pPr>
            <a:endParaRPr lang="en-US" dirty="0"/>
          </a:p>
        </p:txBody>
      </p:sp>
    </p:spTree>
    <p:extLst>
      <p:ext uri="{BB962C8B-B14F-4D97-AF65-F5344CB8AC3E}">
        <p14:creationId xmlns:p14="http://schemas.microsoft.com/office/powerpoint/2010/main" val="3196537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5C3E7-55DE-13B1-3820-EE5411EF1D44}"/>
              </a:ext>
            </a:extLst>
          </p:cNvPr>
          <p:cNvSpPr>
            <a:spLocks noGrp="1"/>
          </p:cNvSpPr>
          <p:nvPr>
            <p:ph type="title"/>
          </p:nvPr>
        </p:nvSpPr>
        <p:spPr>
          <a:xfrm>
            <a:off x="628650" y="365126"/>
            <a:ext cx="7886700" cy="1325563"/>
          </a:xfrm>
        </p:spPr>
        <p:txBody>
          <a:bodyPr anchor="ctr">
            <a:normAutofit/>
          </a:bodyPr>
          <a:lstStyle/>
          <a:p>
            <a:r>
              <a:rPr lang="en-US" sz="2400" dirty="0"/>
              <a:t>Figure S1.  Cost elements of a new housing unit market price</a:t>
            </a:r>
            <a:br>
              <a:rPr lang="en-US" sz="2400" dirty="0"/>
            </a:br>
            <a:r>
              <a:rPr lang="en-US" sz="1200" dirty="0"/>
              <a:t>Sources: National Association of Homebuilders Survey, 2025; Rand Housing Study, 2025, MAFA Preliminary Estimates, 2026</a:t>
            </a:r>
            <a:endParaRPr lang="en-US" sz="2400" dirty="0"/>
          </a:p>
        </p:txBody>
      </p:sp>
      <p:pic>
        <p:nvPicPr>
          <p:cNvPr id="4" name="Picture 3">
            <a:extLst>
              <a:ext uri="{FF2B5EF4-FFF2-40B4-BE49-F238E27FC236}">
                <a16:creationId xmlns:a16="http://schemas.microsoft.com/office/drawing/2014/main" id="{A710B5B5-B151-7775-44BF-03406DC7E176}"/>
              </a:ext>
            </a:extLst>
          </p:cNvPr>
          <p:cNvPicPr>
            <a:picLocks noChangeAspect="1"/>
          </p:cNvPicPr>
          <p:nvPr/>
        </p:nvPicPr>
        <p:blipFill>
          <a:blip r:embed="rId2"/>
          <a:stretch>
            <a:fillRect/>
          </a:stretch>
        </p:blipFill>
        <p:spPr>
          <a:xfrm>
            <a:off x="1243879" y="1365474"/>
            <a:ext cx="6656242" cy="4836918"/>
          </a:xfrm>
          <a:prstGeom prst="rect">
            <a:avLst/>
          </a:prstGeom>
          <a:noFill/>
        </p:spPr>
      </p:pic>
    </p:spTree>
    <p:extLst>
      <p:ext uri="{BB962C8B-B14F-4D97-AF65-F5344CB8AC3E}">
        <p14:creationId xmlns:p14="http://schemas.microsoft.com/office/powerpoint/2010/main" val="2828724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0435A-AE06-707E-86A2-C056C365F3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C3FA4-1CAA-C217-1EDA-F244618AD2CC}"/>
              </a:ext>
            </a:extLst>
          </p:cNvPr>
          <p:cNvSpPr>
            <a:spLocks noGrp="1"/>
          </p:cNvSpPr>
          <p:nvPr>
            <p:ph type="title"/>
          </p:nvPr>
        </p:nvSpPr>
        <p:spPr>
          <a:xfrm>
            <a:off x="628650" y="365126"/>
            <a:ext cx="7886700" cy="1325563"/>
          </a:xfrm>
        </p:spPr>
        <p:txBody>
          <a:bodyPr anchor="ctr">
            <a:normAutofit/>
          </a:bodyPr>
          <a:lstStyle/>
          <a:p>
            <a:r>
              <a:rPr lang="en-US" sz="2400" dirty="0"/>
              <a:t>Figure S2. Recent history of utility connection </a:t>
            </a:r>
            <a:r>
              <a:rPr lang="en-US" sz="2400" b="1" dirty="0"/>
              <a:t>cost drivers</a:t>
            </a:r>
            <a:endParaRPr lang="en-US" sz="2400" dirty="0"/>
          </a:p>
        </p:txBody>
      </p:sp>
      <p:pic>
        <p:nvPicPr>
          <p:cNvPr id="3" name="Picture 2">
            <a:extLst>
              <a:ext uri="{FF2B5EF4-FFF2-40B4-BE49-F238E27FC236}">
                <a16:creationId xmlns:a16="http://schemas.microsoft.com/office/drawing/2014/main" id="{135D6872-402E-C26F-4464-015615AC4289}"/>
              </a:ext>
            </a:extLst>
          </p:cNvPr>
          <p:cNvPicPr>
            <a:picLocks noChangeAspect="1"/>
          </p:cNvPicPr>
          <p:nvPr/>
        </p:nvPicPr>
        <p:blipFill>
          <a:blip r:embed="rId2"/>
          <a:stretch>
            <a:fillRect/>
          </a:stretch>
        </p:blipFill>
        <p:spPr>
          <a:xfrm>
            <a:off x="1195293" y="1305089"/>
            <a:ext cx="6753413" cy="4896226"/>
          </a:xfrm>
          <a:prstGeom prst="rect">
            <a:avLst/>
          </a:prstGeom>
          <a:noFill/>
        </p:spPr>
      </p:pic>
    </p:spTree>
    <p:extLst>
      <p:ext uri="{BB962C8B-B14F-4D97-AF65-F5344CB8AC3E}">
        <p14:creationId xmlns:p14="http://schemas.microsoft.com/office/powerpoint/2010/main" val="795659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0628F-4611-0F17-7246-506BF42C38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06C7DB-4798-B0A0-8762-23DF7C983E04}"/>
              </a:ext>
            </a:extLst>
          </p:cNvPr>
          <p:cNvSpPr>
            <a:spLocks noGrp="1"/>
          </p:cNvSpPr>
          <p:nvPr>
            <p:ph type="title"/>
          </p:nvPr>
        </p:nvSpPr>
        <p:spPr>
          <a:xfrm>
            <a:off x="393640" y="516115"/>
            <a:ext cx="2064888" cy="3986873"/>
          </a:xfrm>
        </p:spPr>
        <p:txBody>
          <a:bodyPr>
            <a:noAutofit/>
          </a:bodyPr>
          <a:lstStyle/>
          <a:p>
            <a:r>
              <a:rPr lang="en-US" sz="2400" dirty="0"/>
              <a:t>Figure S3:  Western MSA Consumer Expenditure Survey:  </a:t>
            </a:r>
            <a:br>
              <a:rPr lang="en-US" sz="2400" dirty="0"/>
            </a:br>
            <a:br>
              <a:rPr lang="en-US" sz="2400" dirty="0"/>
            </a:br>
            <a:r>
              <a:rPr lang="en-US" sz="2400" dirty="0"/>
              <a:t>Shelter Expenditures as Pct of Income before taxes</a:t>
            </a:r>
          </a:p>
        </p:txBody>
      </p:sp>
      <p:pic>
        <p:nvPicPr>
          <p:cNvPr id="5" name="Picture 4">
            <a:extLst>
              <a:ext uri="{FF2B5EF4-FFF2-40B4-BE49-F238E27FC236}">
                <a16:creationId xmlns:a16="http://schemas.microsoft.com/office/drawing/2014/main" id="{7EE3E70E-FFEF-7963-6F81-2BFAA9F150A4}"/>
              </a:ext>
            </a:extLst>
          </p:cNvPr>
          <p:cNvPicPr>
            <a:picLocks noChangeAspect="1"/>
          </p:cNvPicPr>
          <p:nvPr/>
        </p:nvPicPr>
        <p:blipFill>
          <a:blip r:embed="rId2"/>
          <a:stretch>
            <a:fillRect/>
          </a:stretch>
        </p:blipFill>
        <p:spPr>
          <a:xfrm>
            <a:off x="2556951" y="4024667"/>
            <a:ext cx="5000000" cy="1533333"/>
          </a:xfrm>
          <a:prstGeom prst="rect">
            <a:avLst/>
          </a:prstGeom>
        </p:spPr>
      </p:pic>
      <p:sp>
        <p:nvSpPr>
          <p:cNvPr id="3" name="Arrow: Left 2">
            <a:extLst>
              <a:ext uri="{FF2B5EF4-FFF2-40B4-BE49-F238E27FC236}">
                <a16:creationId xmlns:a16="http://schemas.microsoft.com/office/drawing/2014/main" id="{7A667E58-E70A-B28C-DD43-9F51E691205B}"/>
              </a:ext>
            </a:extLst>
          </p:cNvPr>
          <p:cNvSpPr/>
          <p:nvPr/>
        </p:nvSpPr>
        <p:spPr>
          <a:xfrm>
            <a:off x="7556951" y="5352570"/>
            <a:ext cx="584200" cy="20543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3B6D4AF-351D-A3D8-2721-3FBE46635005}"/>
              </a:ext>
            </a:extLst>
          </p:cNvPr>
          <p:cNvSpPr txBox="1"/>
          <p:nvPr/>
        </p:nvSpPr>
        <p:spPr>
          <a:xfrm>
            <a:off x="621323" y="5695553"/>
            <a:ext cx="8129037" cy="646331"/>
          </a:xfrm>
          <a:prstGeom prst="rect">
            <a:avLst/>
          </a:prstGeom>
          <a:noFill/>
        </p:spPr>
        <p:txBody>
          <a:bodyPr wrap="square" rtlCol="0">
            <a:spAutoFit/>
          </a:bodyPr>
          <a:lstStyle/>
          <a:p>
            <a:r>
              <a:rPr lang="en-US" i="1" dirty="0">
                <a:solidFill>
                  <a:srgbClr val="FF0000"/>
                </a:solidFill>
              </a:rPr>
              <a:t>Anchorage shelter expenditures have outpaced income gains, as compared to CES selected Western MSAs and average of All Western consumers surveyed by CES</a:t>
            </a:r>
          </a:p>
        </p:txBody>
      </p:sp>
      <p:pic>
        <p:nvPicPr>
          <p:cNvPr id="4" name="Picture 3">
            <a:extLst>
              <a:ext uri="{FF2B5EF4-FFF2-40B4-BE49-F238E27FC236}">
                <a16:creationId xmlns:a16="http://schemas.microsoft.com/office/drawing/2014/main" id="{47096F71-4BDD-6156-B1BF-BBE408F64FC2}"/>
              </a:ext>
            </a:extLst>
          </p:cNvPr>
          <p:cNvPicPr>
            <a:picLocks noChangeAspect="1"/>
          </p:cNvPicPr>
          <p:nvPr/>
        </p:nvPicPr>
        <p:blipFill>
          <a:blip r:embed="rId3"/>
          <a:stretch>
            <a:fillRect/>
          </a:stretch>
        </p:blipFill>
        <p:spPr>
          <a:xfrm>
            <a:off x="2661712" y="259614"/>
            <a:ext cx="5737029" cy="3627499"/>
          </a:xfrm>
          <a:prstGeom prst="rect">
            <a:avLst/>
          </a:prstGeom>
        </p:spPr>
      </p:pic>
    </p:spTree>
    <p:extLst>
      <p:ext uri="{BB962C8B-B14F-4D97-AF65-F5344CB8AC3E}">
        <p14:creationId xmlns:p14="http://schemas.microsoft.com/office/powerpoint/2010/main" val="3263178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4D6988-E732-3A5F-13CC-52CFE699DA46}"/>
              </a:ext>
            </a:extLst>
          </p:cNvPr>
          <p:cNvSpPr>
            <a:spLocks noGrp="1"/>
          </p:cNvSpPr>
          <p:nvPr>
            <p:ph type="title"/>
          </p:nvPr>
        </p:nvSpPr>
        <p:spPr>
          <a:xfrm>
            <a:off x="628650" y="365126"/>
            <a:ext cx="7886700" cy="618285"/>
          </a:xfrm>
        </p:spPr>
        <p:txBody>
          <a:bodyPr anchor="ctr">
            <a:normAutofit/>
          </a:bodyPr>
          <a:lstStyle/>
          <a:p>
            <a:r>
              <a:rPr lang="en-US" sz="3600" dirty="0"/>
              <a:t>Figure S4.  House price to income ratios</a:t>
            </a:r>
          </a:p>
        </p:txBody>
      </p:sp>
      <p:pic>
        <p:nvPicPr>
          <p:cNvPr id="5" name="Picture 4">
            <a:extLst>
              <a:ext uri="{FF2B5EF4-FFF2-40B4-BE49-F238E27FC236}">
                <a16:creationId xmlns:a16="http://schemas.microsoft.com/office/drawing/2014/main" id="{9468AEBD-7909-7D7B-B9D6-FB14E16DDFCA}"/>
              </a:ext>
            </a:extLst>
          </p:cNvPr>
          <p:cNvPicPr>
            <a:picLocks noChangeAspect="1"/>
          </p:cNvPicPr>
          <p:nvPr/>
        </p:nvPicPr>
        <p:blipFill>
          <a:blip r:embed="rId2"/>
          <a:stretch>
            <a:fillRect/>
          </a:stretch>
        </p:blipFill>
        <p:spPr>
          <a:xfrm>
            <a:off x="1006355" y="1069674"/>
            <a:ext cx="7131289" cy="5188013"/>
          </a:xfrm>
          <a:prstGeom prst="rect">
            <a:avLst/>
          </a:prstGeom>
          <a:noFill/>
        </p:spPr>
      </p:pic>
    </p:spTree>
    <p:extLst>
      <p:ext uri="{BB962C8B-B14F-4D97-AF65-F5344CB8AC3E}">
        <p14:creationId xmlns:p14="http://schemas.microsoft.com/office/powerpoint/2010/main" val="331596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BFD81-A806-DE16-33FB-1E4C74C078E4}"/>
              </a:ext>
            </a:extLst>
          </p:cNvPr>
          <p:cNvSpPr>
            <a:spLocks noGrp="1"/>
          </p:cNvSpPr>
          <p:nvPr>
            <p:ph type="title"/>
          </p:nvPr>
        </p:nvSpPr>
        <p:spPr>
          <a:xfrm>
            <a:off x="527539" y="188386"/>
            <a:ext cx="5915025" cy="421213"/>
          </a:xfrm>
        </p:spPr>
        <p:txBody>
          <a:bodyPr>
            <a:noAutofit/>
          </a:bodyPr>
          <a:lstStyle/>
          <a:p>
            <a:r>
              <a:rPr lang="en-US" sz="2400" dirty="0"/>
              <a:t>Bibliography</a:t>
            </a:r>
          </a:p>
        </p:txBody>
      </p:sp>
      <p:sp>
        <p:nvSpPr>
          <p:cNvPr id="3" name="Content Placeholder 2">
            <a:extLst>
              <a:ext uri="{FF2B5EF4-FFF2-40B4-BE49-F238E27FC236}">
                <a16:creationId xmlns:a16="http://schemas.microsoft.com/office/drawing/2014/main" id="{7B2E28C8-3CF7-1719-42D0-A3ABE52EC6A3}"/>
              </a:ext>
            </a:extLst>
          </p:cNvPr>
          <p:cNvSpPr>
            <a:spLocks noGrp="1"/>
          </p:cNvSpPr>
          <p:nvPr>
            <p:ph idx="1"/>
          </p:nvPr>
        </p:nvSpPr>
        <p:spPr>
          <a:xfrm>
            <a:off x="527539" y="609599"/>
            <a:ext cx="8112370" cy="5791200"/>
          </a:xfrm>
        </p:spPr>
        <p:txBody>
          <a:bodyPr>
            <a:normAutofit fontScale="92500" lnSpcReduction="10000"/>
          </a:bodyPr>
          <a:lstStyle/>
          <a:p>
            <a:r>
              <a:rPr lang="en-US" sz="1200" dirty="0"/>
              <a:t>American Water Works Association, Beyond the Replacement Era:  Balancing Compounding Infrastructure Needs with Housing Affordability, 2025</a:t>
            </a:r>
          </a:p>
          <a:p>
            <a:r>
              <a:rPr lang="en-US" sz="1200" dirty="0"/>
              <a:t>American Society of Civil Engineers, Infrastructure Report Card, Water, Wastewater, 2025</a:t>
            </a:r>
          </a:p>
          <a:p>
            <a:r>
              <a:rPr lang="en-US" sz="1200" dirty="0"/>
              <a:t>Anchorage Water Wastewater Utility, Project Grant Requests, Fiscal Year 2027</a:t>
            </a:r>
          </a:p>
          <a:p>
            <a:r>
              <a:rPr lang="en-US" sz="1200" dirty="0"/>
              <a:t>Baum-Snow, Nathaniel, and Gilles </a:t>
            </a:r>
            <a:r>
              <a:rPr lang="en-US" sz="1200" dirty="0" err="1"/>
              <a:t>Duranton</a:t>
            </a:r>
            <a:r>
              <a:rPr lang="en-US" sz="1200" dirty="0"/>
              <a:t>, “Housing Supply and Housing Affordability,” NBER Working Paper 33694, April 2025</a:t>
            </a:r>
          </a:p>
          <a:p>
            <a:r>
              <a:rPr lang="en-US" sz="1200" dirty="0"/>
              <a:t>Congressional Budget Office, Public Spending on Transportation and Water [incl. Wastewater] Infrastructure, 1956-2023, February 2025</a:t>
            </a:r>
          </a:p>
          <a:p>
            <a:r>
              <a:rPr lang="en-US" sz="1200" dirty="0"/>
              <a:t>Congressional Research Service, Wastewater Infrastructure Funding:  Background and Affordability Issues, June 10, 2025, R48565</a:t>
            </a:r>
          </a:p>
          <a:p>
            <a:r>
              <a:rPr lang="en-US" sz="1200" dirty="0" err="1"/>
              <a:t>deRitis</a:t>
            </a:r>
            <a:r>
              <a:rPr lang="en-US" sz="1200" dirty="0"/>
              <a:t>, Cristian, Ira Goldstein, Magge McCullough, Jim Parrott, Mark Zandi, “Bringing the Housing Shortage into Sharper Focus,” Moody’s, July 2025</a:t>
            </a:r>
          </a:p>
          <a:p>
            <a:r>
              <a:rPr lang="en-US" sz="1200" dirty="0"/>
              <a:t>ECONorthwest, “Oregon System Development Charges Study:  Why SDCs Matter and How They Affect Housing”, Prepared for Oregon Housing and Community Services, December 2022</a:t>
            </a:r>
          </a:p>
          <a:p>
            <a:r>
              <a:rPr lang="en-US" sz="1200" dirty="0"/>
              <a:t>Engineering News Record, Construction Economics, Construction Cost Index, Building Cost Index, Materials Cost Index (1950-current)</a:t>
            </a:r>
          </a:p>
          <a:p>
            <a:r>
              <a:rPr lang="en-US" sz="1200" dirty="0"/>
              <a:t>Ericksen, Michael D., and Anthony W. Orlando, “A Cost Decomposition of Break-Even Rents for New Multifamily Housing Development,” Journal of Housing Economics, Vol. 66, December 2024</a:t>
            </a:r>
          </a:p>
          <a:p>
            <a:r>
              <a:rPr lang="en-US" sz="1200" dirty="0"/>
              <a:t>Gordian, Residential Costs with R.S. Means Data, 45</a:t>
            </a:r>
            <a:r>
              <a:rPr lang="en-US" sz="1200" baseline="30000" dirty="0"/>
              <a:t>th</a:t>
            </a:r>
            <a:r>
              <a:rPr lang="en-US" sz="1200" dirty="0"/>
              <a:t> Annual Edition, 2026</a:t>
            </a:r>
          </a:p>
          <a:p>
            <a:r>
              <a:rPr lang="en-US" sz="1200" dirty="0"/>
              <a:t>Gordian, Site Work and Landscape Costs with R.S. Means Data, Division 33 Utilities, 45</a:t>
            </a:r>
            <a:r>
              <a:rPr lang="en-US" sz="1200" baseline="30000" dirty="0"/>
              <a:t>th</a:t>
            </a:r>
            <a:r>
              <a:rPr lang="en-US" sz="1200" dirty="0"/>
              <a:t> Annual Edition, 2026</a:t>
            </a:r>
          </a:p>
          <a:p>
            <a:r>
              <a:rPr lang="en-US" sz="1200" dirty="0"/>
              <a:t>Gordian, Square Foot Costs with R.S. Means Data, 45</a:t>
            </a:r>
            <a:r>
              <a:rPr lang="en-US" sz="1200" baseline="30000" dirty="0"/>
              <a:t>th</a:t>
            </a:r>
            <a:r>
              <a:rPr lang="en-US" sz="1200" dirty="0"/>
              <a:t> Annual Edition, 2026</a:t>
            </a:r>
          </a:p>
          <a:p>
            <a:r>
              <a:rPr lang="en-US" sz="1200" dirty="0" err="1"/>
              <a:t>Kolomatsky</a:t>
            </a:r>
            <a:r>
              <a:rPr lang="en-US" sz="1200" dirty="0"/>
              <a:t>, Michael, “Rents are Flat – or Up, or Down, Depending Where You Look,” New York Times, March 7, 2024</a:t>
            </a:r>
          </a:p>
          <a:p>
            <a:r>
              <a:rPr lang="en-US" sz="1200" b="1" dirty="0"/>
              <a:t>Louie, Schuyler, John A. Mondragon and Johannes Wieland, “Supply Constraints Do Not Explain House Price and Quantity Growth Across U.S. Cities,” NBER Working Paper 33576, March 2025, revised August 2025</a:t>
            </a:r>
          </a:p>
          <a:p>
            <a:r>
              <a:rPr lang="en-US" sz="1200" b="1" dirty="0"/>
              <a:t>Louie, Schuyler, John A. Mondragon and Johannes Wieland, “Supply Constraints Do Not Explain House Price and Quantity Growth Across U.S. Cities,” Frequently Asked Questions, July 2025</a:t>
            </a:r>
          </a:p>
          <a:p>
            <a:r>
              <a:rPr lang="en-US" sz="1200" dirty="0"/>
              <a:t>Mattson, Jeremy, “Relationships between Density and per Capita Municipal Spending in the United States,” Urban Science, 5, 69, 2021</a:t>
            </a:r>
          </a:p>
          <a:p>
            <a:r>
              <a:rPr lang="en-US" sz="1200" dirty="0"/>
              <a:t>Ward, Jason M., and Luke Schlake, “The High Cost of Producing Multifamily Housing in California:  Evidence and Policy Recommendations,” RAND Research Report, 2025</a:t>
            </a:r>
          </a:p>
        </p:txBody>
      </p:sp>
    </p:spTree>
    <p:extLst>
      <p:ext uri="{BB962C8B-B14F-4D97-AF65-F5344CB8AC3E}">
        <p14:creationId xmlns:p14="http://schemas.microsoft.com/office/powerpoint/2010/main" val="3052034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12EA9-576F-D986-0406-FE6DF7D79766}"/>
              </a:ext>
            </a:extLst>
          </p:cNvPr>
          <p:cNvSpPr>
            <a:spLocks noGrp="1"/>
          </p:cNvSpPr>
          <p:nvPr>
            <p:ph type="title"/>
          </p:nvPr>
        </p:nvSpPr>
        <p:spPr>
          <a:xfrm>
            <a:off x="328246" y="392861"/>
            <a:ext cx="5915025" cy="316246"/>
          </a:xfrm>
        </p:spPr>
        <p:txBody>
          <a:bodyPr>
            <a:normAutofit fontScale="90000"/>
          </a:bodyPr>
          <a:lstStyle/>
          <a:p>
            <a:r>
              <a:rPr lang="en-US" sz="1800" dirty="0"/>
              <a:t>MAFA Statement of Qualifications</a:t>
            </a:r>
            <a:endParaRPr lang="en-US" sz="1800" dirty="0">
              <a:solidFill>
                <a:srgbClr val="FF0000"/>
              </a:solidFill>
            </a:endParaRPr>
          </a:p>
        </p:txBody>
      </p:sp>
      <p:sp>
        <p:nvSpPr>
          <p:cNvPr id="3" name="Content Placeholder 2">
            <a:extLst>
              <a:ext uri="{FF2B5EF4-FFF2-40B4-BE49-F238E27FC236}">
                <a16:creationId xmlns:a16="http://schemas.microsoft.com/office/drawing/2014/main" id="{E7D28A56-F1B3-8CB9-1ED5-530F51260FC1}"/>
              </a:ext>
            </a:extLst>
          </p:cNvPr>
          <p:cNvSpPr>
            <a:spLocks noGrp="1"/>
          </p:cNvSpPr>
          <p:nvPr>
            <p:ph idx="1"/>
          </p:nvPr>
        </p:nvSpPr>
        <p:spPr>
          <a:xfrm>
            <a:off x="328247" y="715108"/>
            <a:ext cx="3657157" cy="5591908"/>
          </a:xfrm>
        </p:spPr>
        <p:txBody>
          <a:bodyPr>
            <a:noAutofit/>
          </a:bodyPr>
          <a:lstStyle/>
          <a:p>
            <a:pPr marL="342900" indent="-342900">
              <a:lnSpc>
                <a:spcPct val="107000"/>
              </a:lnSpc>
              <a:spcBef>
                <a:spcPts val="0"/>
              </a:spcBef>
              <a:buFont typeface="Symbol" panose="05050102010706020507" pitchFamily="18"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Stanford University, Senior Report, Civil Engineering, Susitna Hydroelectric Project Economic Feasibility Assessment [Railbelt hydro vs. Cook Inlet natural gas competition] (1982)</a:t>
            </a:r>
          </a:p>
          <a:p>
            <a:pPr marL="342900" indent="-342900">
              <a:lnSpc>
                <a:spcPct val="107000"/>
              </a:lnSpc>
              <a:spcBef>
                <a:spcPts val="0"/>
              </a:spcBef>
              <a:buFont typeface="Symbol" panose="05050102010706020507" pitchFamily="18"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Fairbanks Municipal Utility System (FMUS), Chena Power Plant, Strategic Energy Supply Options Analysis, including natural gas pipeline vs. electric transmission from Alaska North Slope, Cook Inlet natural gas, Healy Coal, North Pole Refinery Supply Chains (1986-1987)</a:t>
            </a:r>
          </a:p>
          <a:p>
            <a:pPr marL="342900" indent="-342900">
              <a:lnSpc>
                <a:spcPct val="107000"/>
              </a:lnSpc>
              <a:spcBef>
                <a:spcPts val="0"/>
              </a:spcBef>
              <a:buFont typeface="Symbol" panose="05050102010706020507" pitchFamily="18"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Fairbanks Municipal Utility System (FMUS), Chena Power Plant, Lead Project Engineer, Master Plan and Refurbishment Capital Improvement Plan in support of successful municipal public vote in favor of a revenue bond (1987-1989)</a:t>
            </a:r>
          </a:p>
          <a:p>
            <a:pPr marL="342900" indent="-342900">
              <a:lnSpc>
                <a:spcPct val="107000"/>
              </a:lnSpc>
              <a:spcBef>
                <a:spcPts val="0"/>
              </a:spcBef>
              <a:buFont typeface="Symbol" panose="05050102010706020507" pitchFamily="18"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Salem Technical Services/Raytheon, Senior Engineer, Alaska Airport Capital Improvement Plan (1989)</a:t>
            </a:r>
          </a:p>
          <a:p>
            <a:pPr marL="342900" indent="-342900">
              <a:lnSpc>
                <a:spcPct val="107000"/>
              </a:lnSpc>
              <a:spcBef>
                <a:spcPts val="0"/>
              </a:spcBef>
              <a:buFont typeface="Symbol" panose="05050102010706020507" pitchFamily="18"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Alaska Public Utilities Commission, Commissioner, Consumer/Engineering Seats, (1990-1993)</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Trans Alaska Pipeline System (TAPS) Tariff</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TAPS Quality Bank Tariff</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AIDEA Healy Clean Coal Project Certificate</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Railbelt HEA &amp; MEA distributed generation vs. CEA Beluga Plant considerations </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ML&amp;P Equity Management Plan</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Power Cost Equalization and Rural Utility Electric Service</a:t>
            </a:r>
          </a:p>
          <a:p>
            <a:pPr marL="342900" indent="-342900">
              <a:lnSpc>
                <a:spcPct val="107000"/>
              </a:lnSpc>
              <a:spcBef>
                <a:spcPts val="0"/>
              </a:spcBef>
              <a:buFont typeface="Symbol" panose="05050102010706020507" pitchFamily="18"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Mark A. Foster &amp; Associates (MAFA): Energy, Technology and Utilities Consulting (1994- 1999)</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Electric Power Alternatives for Thorne Bay </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Sutton-Glenallen Transmission Intertie Feasibility Study Review</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Kenai Peninsula Natural Gas Study</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Shallow Gas &amp; Coalbed Methane Economic Reconnaissance Study</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Municipal Utilities Privatization Considerations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North Slope Borough Service Area Ten Utilities Services Rate Studies, Revenue Requirements, Cost of Service and Rate Design</a:t>
            </a:r>
          </a:p>
          <a:p>
            <a:pPr marL="342900" indent="-342900">
              <a:lnSpc>
                <a:spcPct val="107000"/>
              </a:lnSpc>
              <a:spcBef>
                <a:spcPts val="0"/>
              </a:spcBef>
              <a:buFont typeface="Symbol" panose="05050102010706020507" pitchFamily="18"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Mark A. Foster &amp; Associated (MAFA): Economic and Management Consulting (2000-current)</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North Slope Borough Service Area Ten Utilities Enterprise Valuation Analysis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Rural Utilities Operations, Maintenance and Management Studies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FMUS Privatization:  Revenue Requirements, Cost of Capital Testimony APUC/RCA</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North Slope Borough Service Area Ten Utilities Rate review and analysis of dismantlement, removal and replacement costs and funding alternatives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State of Alaska Rural Energy Plan (electric &amp; heating markets)</a:t>
            </a:r>
          </a:p>
          <a:p>
            <a:pPr marL="1143000" lvl="2" indent="-228600">
              <a:lnSpc>
                <a:spcPct val="107000"/>
              </a:lnSpc>
              <a:spcBef>
                <a:spcPts val="0"/>
              </a:spcBef>
              <a:buFont typeface="Wingdings" panose="05000000000000000000" pitchFamily="2"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Diesel fuel supply chain market analysis</a:t>
            </a:r>
          </a:p>
          <a:p>
            <a:pPr marL="1143000" lvl="2" indent="-228600">
              <a:lnSpc>
                <a:spcPct val="107000"/>
              </a:lnSpc>
              <a:spcBef>
                <a:spcPts val="0"/>
              </a:spcBef>
              <a:buFont typeface="Wingdings" panose="05000000000000000000" pitchFamily="2"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Low sulfur diesel fuel market implications</a:t>
            </a:r>
          </a:p>
          <a:p>
            <a:pPr marL="1143000" lvl="2" indent="-228600">
              <a:lnSpc>
                <a:spcPct val="107000"/>
              </a:lnSpc>
              <a:spcBef>
                <a:spcPts val="0"/>
              </a:spcBef>
              <a:buFont typeface="Wingdings" panose="05000000000000000000" pitchFamily="2"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Diesel electric generation efficiency: market model and analysis</a:t>
            </a:r>
          </a:p>
          <a:p>
            <a:pPr marL="1143000" lvl="2" indent="-228600">
              <a:lnSpc>
                <a:spcPct val="107000"/>
              </a:lnSpc>
              <a:spcBef>
                <a:spcPts val="0"/>
              </a:spcBef>
              <a:buFont typeface="Wingdings" panose="05000000000000000000" pitchFamily="2"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Wind energy market model &amp; analysis</a:t>
            </a:r>
          </a:p>
          <a:p>
            <a:pPr marL="1143000" lvl="2" indent="-228600">
              <a:lnSpc>
                <a:spcPct val="107000"/>
              </a:lnSpc>
              <a:spcBef>
                <a:spcPts val="0"/>
              </a:spcBef>
              <a:buFont typeface="Wingdings" panose="05000000000000000000" pitchFamily="2"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Diesel combined heat &amp; power market model &amp; analysis</a:t>
            </a:r>
          </a:p>
          <a:p>
            <a:pPr marL="1143000" lvl="2" indent="-228600">
              <a:lnSpc>
                <a:spcPct val="107000"/>
              </a:lnSpc>
              <a:spcBef>
                <a:spcPts val="0"/>
              </a:spcBef>
              <a:buFont typeface="Wingdings" panose="05000000000000000000" pitchFamily="2"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End-use energy efficiency market analysis</a:t>
            </a:r>
          </a:p>
          <a:p>
            <a:pPr marL="1143000" lvl="2" indent="-228600">
              <a:lnSpc>
                <a:spcPct val="107000"/>
              </a:lnSpc>
              <a:spcBef>
                <a:spcPts val="0"/>
              </a:spcBef>
              <a:buFont typeface="Wingdings" panose="05000000000000000000" pitchFamily="2"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Utility operations and maintenance practices</a:t>
            </a:r>
          </a:p>
          <a:p>
            <a:pPr marL="1143000" lvl="2" indent="-228600">
              <a:lnSpc>
                <a:spcPct val="107000"/>
              </a:lnSpc>
              <a:spcBef>
                <a:spcPts val="0"/>
              </a:spcBef>
              <a:buFont typeface="Wingdings" panose="05000000000000000000" pitchFamily="2"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Utility cost of capital</a:t>
            </a:r>
          </a:p>
          <a:p>
            <a:pPr marL="1143000" lvl="2" indent="-228600">
              <a:lnSpc>
                <a:spcPct val="107000"/>
              </a:lnSpc>
              <a:spcBef>
                <a:spcPts val="0"/>
              </a:spcBef>
              <a:buFont typeface="Wingdings" panose="05000000000000000000" pitchFamily="2"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State and Federal energy policy</a:t>
            </a:r>
          </a:p>
          <a:p>
            <a:pPr marL="1143000" lvl="2" indent="-228600">
              <a:lnSpc>
                <a:spcPct val="107000"/>
              </a:lnSpc>
              <a:spcBef>
                <a:spcPts val="0"/>
              </a:spcBef>
              <a:buFont typeface="Wingdings" panose="05000000000000000000" pitchFamily="2"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Utility management performance review</a:t>
            </a:r>
          </a:p>
          <a:p>
            <a:pPr marL="1143000" lvl="2" indent="-228600">
              <a:lnSpc>
                <a:spcPct val="107000"/>
              </a:lnSpc>
              <a:spcBef>
                <a:spcPts val="0"/>
              </a:spcBef>
              <a:buFont typeface="Wingdings" panose="05000000000000000000" pitchFamily="2"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Executive Summary</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A&amp;T Industrial Ecology:  Analysis of Remote Rural Electric and Telecom Tele-maintenance Alternatives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Denali Commission:  Analysis of Rural Utility Sustainability Alternatives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Natural Gas Demand and Supply Alternatives – Northeast Asia (Russia, China, Korea, Japan), in consultation with Arlon </a:t>
            </a:r>
            <a:r>
              <a:rPr lang="en-US" sz="550" kern="100" dirty="0" err="1">
                <a:latin typeface="Calibri" panose="020F0502020204030204" pitchFamily="34" charset="0"/>
                <a:ea typeface="Times New Roman" panose="02020603050405020304" pitchFamily="18" charset="0"/>
                <a:cs typeface="Times New Roman" panose="02020603050405020304" pitchFamily="18" charset="0"/>
              </a:rPr>
              <a:t>Tussing</a:t>
            </a:r>
            <a:endParaRPr lang="en-US" sz="550" kern="100" dirty="0">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BP North America Review of GPA Budget</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Denali Commission:  Statutory and regulatory changes to implement rural utility sustainability alternatives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Coalbed methane leases and implications for surface owner property values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Nuiqsut natural gas utility business plan and implementation strategies/program</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United Nations:  Renewable Energy &amp; Information &amp; Communications Technology: Finance alternatives, case studies, technology forecast</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North Slope Borough Service Area Ten Utilities Annual Financial Report</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Agrium:  Natural Gas Combined Heat &amp; Power Plant For Fertilizer Export Facility:  Railbelt natural gas and electric market assessment</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Alaska North Slope Natural Gas Pipeline Policy Issues, in consultation with UAA ISER team</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Railbelt Electric &amp; Natural Gas Supply and Demand Outlook</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Alaska Household Greenhouse Gas Emissions by Region</a:t>
            </a:r>
          </a:p>
        </p:txBody>
      </p:sp>
      <p:sp>
        <p:nvSpPr>
          <p:cNvPr id="4" name="TextBox 3">
            <a:extLst>
              <a:ext uri="{FF2B5EF4-FFF2-40B4-BE49-F238E27FC236}">
                <a16:creationId xmlns:a16="http://schemas.microsoft.com/office/drawing/2014/main" id="{E495F9CC-27FC-CA77-CB8E-43837FA35ABD}"/>
              </a:ext>
            </a:extLst>
          </p:cNvPr>
          <p:cNvSpPr txBox="1"/>
          <p:nvPr/>
        </p:nvSpPr>
        <p:spPr>
          <a:xfrm>
            <a:off x="4175185" y="719474"/>
            <a:ext cx="4520242" cy="4093428"/>
          </a:xfrm>
          <a:prstGeom prst="rect">
            <a:avLst/>
          </a:prstGeom>
          <a:noFill/>
        </p:spPr>
        <p:txBody>
          <a:bodyPr wrap="square" rtlCol="0">
            <a:spAutoFit/>
          </a:bodyPr>
          <a:lstStyle/>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Review of Matanuska Electric Association Integrated Resource Plan</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Railbelt Utility Avoided Cost Calculations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Cost of conversion to Ultra-low sulfur fuel across Alaska’s electric utilities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Cook Inlet Regional Energy Sector and Utility Sector Opportunities (ANGDA)</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Analysis of Alaska Utilities’ Financial Capacity (ANGDA)</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Denali Commission:  Benchmark construction cost model for power plants and bulk fuel handing and storage facilities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Denali Commission: Alaska Construction Cost Outlook</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Alaska Public Infrastructure Replacement Cost Estimates in consultation with UAA ISER</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Review of Municipal Light &amp; Power / Chugach Electric South Central Power Plant Joint Venture</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Bristol Bay Native Corporation Regional Energy Opportunities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Lake &amp; Peninsula Borough Regional Energy Plan</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NREL:  Renewable Energy Opportunities in Alaska Report</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Alaska North Slope &amp; Cook Inlet:  Exploration Drilling Rig Opportunity Assessment</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Expert Testimony RCA Gas Balancing Tariff Case</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Natural Gas &amp; Electric Economic Development Opportunities in Nuiqsut</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Analysis of Opportunities/Risks of Natural Gas Fired Combined Heat &amp; Power Plant in Palmer</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Akutan Geothermal Energy Business Case</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University of Alaska Fairbanks, Long Term Combined Heat &amp; Power Plant Financial Opportunities and Challenges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Long Term Oil &amp; Gas Development Opportunities &amp; Pipeline/Tanker Transportation Opportunities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National Energy Policy Institute:  Clean Energy Standard Opportunities &amp; Challenges – A State by State Analysis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NREL/UAA ISER:  Clean Energy Options for Alaska</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Analysis of Alaska heating and electric fuel markets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Analysis of Rural Energy Market Opportunities/Challenges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Review of Chugach Electric acquisition of Anchorage Municipal Light &amp; Power</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Estimate of the Benefit/Cost of Alaska Transition to Net Zero GHG Emissions by 2050</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Review of Railbelt Hydro Development Opportunities and Transmission Upgrades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Cook Inlet Natural Gas Price Outlook, including LNG Import Model and Estimates</a:t>
            </a:r>
          </a:p>
          <a:p>
            <a:pPr marL="342900" indent="-342900">
              <a:lnSpc>
                <a:spcPct val="107000"/>
              </a:lnSpc>
              <a:spcBef>
                <a:spcPts val="0"/>
              </a:spcBef>
              <a:buFont typeface="Symbol" panose="05050102010706020507" pitchFamily="18"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Chair, Board Audit Committee, Anchorage Municipal Light &amp; Power (2009)</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Review of ML&amp;P Integrated Resource Plan and Final Investment Decision to install new high efficiency LM2500+ and LM6000 CC units</a:t>
            </a:r>
          </a:p>
          <a:p>
            <a:pPr marL="342900" indent="-342900">
              <a:lnSpc>
                <a:spcPct val="107000"/>
              </a:lnSpc>
              <a:spcBef>
                <a:spcPts val="0"/>
              </a:spcBef>
              <a:buFont typeface="Symbol" panose="05050102010706020507" pitchFamily="18"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Chief Financial Officer, Anchorage School District (2013-2016)</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Due diligence analysis of energy expenditures including:  heating and electric requirements for 7.7 million square feet of facilities and school bus transportation services for Anchorage School District (diesel, natural gas, electric options); potential investments in independent power production and power wheeling arrangements to mitigate future natural gas fired electric generation price escalation; combined heat &amp; power projects to serve high schools, including municipal swimming pools; HVAC &amp; building envelope capital replacement cycles</a:t>
            </a:r>
          </a:p>
          <a:p>
            <a:pPr marL="742950" lvl="1" indent="-285750">
              <a:lnSpc>
                <a:spcPct val="107000"/>
              </a:lnSpc>
              <a:spcBef>
                <a:spcPts val="0"/>
              </a:spcBef>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Implemented program to accelerate LED lighting replacements</a:t>
            </a:r>
          </a:p>
          <a:p>
            <a:pPr marL="342900" indent="-342900">
              <a:lnSpc>
                <a:spcPct val="107000"/>
              </a:lnSpc>
              <a:spcBef>
                <a:spcPts val="0"/>
              </a:spcBef>
              <a:buFont typeface="Symbol" panose="05050102010706020507" pitchFamily="18" charset="2"/>
              <a:buChar char=""/>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Chief Financial Officer, Peter Pan Seafood LLC (2021)</a:t>
            </a:r>
          </a:p>
          <a:p>
            <a:pPr marL="742950" lvl="1" indent="-285750">
              <a:lnSpc>
                <a:spcPct val="107000"/>
              </a:lnSpc>
              <a:spcBef>
                <a:spcPts val="0"/>
              </a:spcBef>
              <a:spcAft>
                <a:spcPts val="800"/>
              </a:spcAft>
              <a:buFont typeface="Courier New" panose="02070309020205020404" pitchFamily="49" charset="0"/>
              <a:buChar char="o"/>
            </a:pPr>
            <a:r>
              <a:rPr lang="en-US" sz="550" kern="100" dirty="0">
                <a:latin typeface="Calibri" panose="020F0502020204030204" pitchFamily="34" charset="0"/>
                <a:ea typeface="Times New Roman" panose="02020603050405020304" pitchFamily="18" charset="0"/>
                <a:cs typeface="Times New Roman" panose="02020603050405020304" pitchFamily="18" charset="0"/>
              </a:rPr>
              <a:t>Due diligence analysis of marine transportation (tender fleet, fishing fleet) and fish processing plant power plant capacity and energy efficiency improvement options</a:t>
            </a:r>
          </a:p>
          <a:p>
            <a:endParaRPr lang="en-US" dirty="0"/>
          </a:p>
        </p:txBody>
      </p:sp>
    </p:spTree>
    <p:extLst>
      <p:ext uri="{BB962C8B-B14F-4D97-AF65-F5344CB8AC3E}">
        <p14:creationId xmlns:p14="http://schemas.microsoft.com/office/powerpoint/2010/main" val="4102259331"/>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18867</TotalTime>
  <Words>2855</Words>
  <Application>Microsoft Office PowerPoint</Application>
  <PresentationFormat>Letter Paper (8.5x11 in)</PresentationFormat>
  <Paragraphs>212</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Calibri Light</vt:lpstr>
      <vt:lpstr>Courier New</vt:lpstr>
      <vt:lpstr>Symbol</vt:lpstr>
      <vt:lpstr>Wingdings</vt:lpstr>
      <vt:lpstr>Office 2013 - 2022 Theme</vt:lpstr>
      <vt:lpstr>Where Have All the Houses Gone?  Can we find a few new [affordable] housing units if we reduce utility interconnection prices?</vt:lpstr>
      <vt:lpstr>PowerPoint Presentation</vt:lpstr>
      <vt:lpstr>FAQs for Commonwealth North Panel Presentation</vt:lpstr>
      <vt:lpstr>Where have all the house listings gone?</vt:lpstr>
      <vt:lpstr>How much does it cost to build new housing in Alaska?  </vt:lpstr>
      <vt:lpstr>How much of new housing costs are driven by utility interconnection costs?</vt:lpstr>
      <vt:lpstr>How much can we reduce housing costs (and prices) by shifting utility interconnection pricing toward economic development rates?</vt:lpstr>
      <vt:lpstr>Enstar Service Line Fee = 50% Credit</vt:lpstr>
      <vt:lpstr>Interior Gas Utility:  90% credit</vt:lpstr>
      <vt:lpstr>Basic policy premise for utility line extension credits</vt:lpstr>
      <vt:lpstr>Intriguing example from L48</vt:lpstr>
      <vt:lpstr>Illustrative Water/Sewer/Electric Utility residential customer credits against line extension costs to account for customer contributions to fixed costs applied to Alaska utility rates</vt:lpstr>
      <vt:lpstr>Summary</vt:lpstr>
      <vt:lpstr>Appendices</vt:lpstr>
      <vt:lpstr>Approach</vt:lpstr>
      <vt:lpstr>Key Findings </vt:lpstr>
      <vt:lpstr>Supplemental Materials</vt:lpstr>
      <vt:lpstr>PowerPoint Presentation</vt:lpstr>
      <vt:lpstr>Figure S1.  Cost elements of a new housing unit market price Sources: National Association of Homebuilders Survey, 2025; Rand Housing Study, 2025, MAFA Preliminary Estimates, 2026</vt:lpstr>
      <vt:lpstr>Figure S2. Recent history of utility connection cost drivers</vt:lpstr>
      <vt:lpstr>Figure S3:  Western MSA Consumer Expenditure Survey:    Shelter Expenditures as Pct of Income before taxes</vt:lpstr>
      <vt:lpstr>Figure S4.  House price to income ratios</vt:lpstr>
      <vt:lpstr>Bibliography</vt:lpstr>
      <vt:lpstr>MAFA Statement of Qualifications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dc:creator>
  <cp:lastModifiedBy>Executive Director</cp:lastModifiedBy>
  <cp:revision>258</cp:revision>
  <cp:lastPrinted>2026-08-11T19:05:32Z</cp:lastPrinted>
  <dcterms:created xsi:type="dcterms:W3CDTF">2020-10-26T21:49:36Z</dcterms:created>
  <dcterms:modified xsi:type="dcterms:W3CDTF">2026-08-27T17:19:41Z</dcterms:modified>
</cp:coreProperties>
</file>