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23" r:id="rId3"/>
    <p:sldId id="324" r:id="rId4"/>
    <p:sldId id="258" r:id="rId5"/>
    <p:sldId id="320" r:id="rId6"/>
    <p:sldId id="262" r:id="rId7"/>
    <p:sldId id="263" r:id="rId8"/>
    <p:sldId id="270" r:id="rId9"/>
    <p:sldId id="261" r:id="rId10"/>
    <p:sldId id="265" r:id="rId11"/>
    <p:sldId id="260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3F211-F250-486E-B70D-91C2EE7F6085}" v="1" dt="2026-08-25T02:18:40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24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0D448-63AB-4106-A0D7-98B307C6AEDE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B1905-96C0-4108-812E-1391497D3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20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A425-18E0-2D3F-7449-5BEAE2006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74100-3E6E-B20D-29BF-68BAEA4EB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5FB11-D232-112A-009F-885FECB9F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B2630-B47C-F86E-12BF-355059F9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6494A-3D57-DC2A-377F-25DE0DF4B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6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43928-268B-6047-4E34-ADF46446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286C5-E2E6-B4AD-E2F7-8BCD031C2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DDCC6-5B7E-1FEF-6A39-8D10FCDD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18757-CF3D-D2F1-AAD6-AEE40947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8F7D4-FD64-E53B-55FF-F47A52A0E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1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866B3-54C9-3705-9113-C63E01304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BA44B-3178-55D8-A623-84FE63133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8CFCC-6DE7-D8CF-36BC-6F740CD5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4C192-57EE-8A8B-53B4-8942E16BE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AFCCA-321E-C891-C08F-F671AAFD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0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C9DAF-8C0E-3215-5B68-669E8679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1B0E5-905F-F061-17B8-02AF30990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9FA69-77CB-96A9-34C6-E0AFD3F19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D0F297-2474-7335-A30A-251C6F4E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B9A16D-74EC-308C-C2A4-5FE1609B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0CDDF-2588-9929-3517-0670EE2A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28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4932-C338-1924-4157-628BB1C9A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81391-5984-BF17-9846-BB5B9CC42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A1CFA-8BCF-F978-C0BB-CBBD13969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96001-006F-2646-EF2D-DDB841756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5FD62E-DB37-9B25-31C7-33BDDFADD7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A8103E-3821-CEE7-5D27-8E186EBAA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A0E237-9EE1-72B8-20C6-C1B2F41B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B426DE-7EBE-DCCA-CDC4-7E6814200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6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96C65-05FD-A830-EF7D-F3CE0821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1EEA6-E4FC-0398-D603-A486ADBC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689BB-EAE7-6C3F-233E-B358AC19A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EE376-B10B-1860-576F-98C52E081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08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3F25D7-958F-1179-A845-E48E0C0E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B3FE83-77BF-5E8E-A739-FB7CAF14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D70A9-D0A7-25C7-799C-81A4C0B1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2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84573-8386-B8F6-7174-FD691C445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3C1E9-5564-C169-B389-76ECCADA3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362B5-ECFC-F33B-7439-B06DE6467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41F98-4A5B-D608-7338-A991BEBF8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8B09DB-1D34-A9B1-8A44-D0ED01E2D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AE581-D7E6-9222-257F-CC65A297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1B6DB-3081-6B72-2104-503A0DCF7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323914-7CB7-FEF6-22BC-3AAB2E9EB0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22F6A-A4CA-472B-8684-4346CE86D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3CAE1-D000-69D5-37FE-4C9E53E19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D74D7-E7EC-7F85-C743-6CC12BC41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34C70-5BBF-7CAD-E247-8FD6D1D21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9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4AA70-5040-E796-B069-048ED4E45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CFFCD-287F-61F3-2545-A45E3B601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5D1334-DF1E-B7DE-68FF-8CD7189EF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4B0B-92FB-F0DE-2E51-F679E033C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07D90-9496-36B3-621A-1ACF4B43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94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AF8FC8-ED65-3A0B-7DA1-4A4875D270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83BA5-DA89-340C-A053-CBA0A21E83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1746B-4B92-026E-405C-D1B1996D7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ACDF4-875E-8909-296E-04B41B238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3FF5C-56AE-63A1-9A1A-B2D85149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86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5775A0-4135-CD14-B345-0B86454E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A52D1-752D-C4F7-6C2C-06E742F1A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A1D61-B07F-BD91-BF00-460E5F56AA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A60ED5-CF70-4BD2-94C7-52AB4D1FB968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4245E-37E5-FE22-172E-CC78ED433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DAA0C-C190-7E75-6EC7-03FD7AFCF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C43FFF-B770-45DD-B783-6F7AAE7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cid:image001.png@01DC8AEE.A25521D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cid:image001.png@01DC8AEE.A25521D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C8AEE.A25521D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B8114-2FA3-BEA7-A85F-49D704BBE4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704" y="970997"/>
            <a:ext cx="9373253" cy="2458003"/>
          </a:xfrm>
        </p:spPr>
        <p:txBody>
          <a:bodyPr>
            <a:normAutofit fontScale="90000"/>
          </a:bodyPr>
          <a:lstStyle/>
          <a:p>
            <a:r>
              <a:rPr lang="en-US" dirty="0"/>
              <a:t>Alaska's Housing Shortage: What We Control and What We Don’t,</a:t>
            </a:r>
            <a:br>
              <a:rPr lang="en-US" dirty="0"/>
            </a:br>
            <a:r>
              <a:rPr lang="en-US" dirty="0"/>
              <a:t>Local Government Edition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32FF9-CC1A-D6C3-A5D3-A48397ACB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7579"/>
            <a:ext cx="9144000" cy="10341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Commonwealth North</a:t>
            </a:r>
          </a:p>
          <a:p>
            <a:r>
              <a:rPr lang="en-US" dirty="0"/>
              <a:t>2026-08-27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B59DA-266F-23F0-5BAE-AA3D0F63AA23}"/>
              </a:ext>
            </a:extLst>
          </p:cNvPr>
          <p:cNvSpPr txBox="1"/>
          <p:nvPr/>
        </p:nvSpPr>
        <p:spPr>
          <a:xfrm>
            <a:off x="1330779" y="5419315"/>
            <a:ext cx="860515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2400" dirty="0">
                <a:cs typeface="Courier New" panose="02070309020205020404" pitchFamily="49" charset="0"/>
              </a:rPr>
              <a:t>Office of Community and Economic Development</a:t>
            </a:r>
          </a:p>
          <a:p>
            <a:pPr algn="r"/>
            <a:r>
              <a:rPr lang="en-US" sz="2400" dirty="0">
                <a:cs typeface="Courier New"/>
              </a:rPr>
              <a:t>Bob Doehl, Director</a:t>
            </a:r>
          </a:p>
        </p:txBody>
      </p:sp>
      <p:pic>
        <p:nvPicPr>
          <p:cNvPr id="4" name="Picture 3" descr="Logo, company name&#10;&#10;AI-generated content may be incorrect.">
            <a:extLst>
              <a:ext uri="{FF2B5EF4-FFF2-40B4-BE49-F238E27FC236}">
                <a16:creationId xmlns:a16="http://schemas.microsoft.com/office/drawing/2014/main" id="{D962A67E-34AE-FF19-D0E8-00F8EA2F7C76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7" y="5329483"/>
            <a:ext cx="1758043" cy="149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9521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27DA2-BC07-5DEC-C8BE-DB19BF36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B2226-F3F4-B63C-4061-D6131A8D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We Cannot Control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4552B-822F-841E-FC9C-2F5DC7BBA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473267" cy="335688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/>
            <a:r>
              <a:rPr lang="en-US" dirty="0"/>
              <a:t>Interest Rates</a:t>
            </a:r>
          </a:p>
          <a:p>
            <a:pPr marL="457200" indent="-457200"/>
            <a:r>
              <a:rPr lang="en-US" dirty="0"/>
              <a:t>Shipping costs &amp; fuel surcharges</a:t>
            </a:r>
          </a:p>
          <a:p>
            <a:pPr marL="457200" indent="-457200"/>
            <a:r>
              <a:rPr lang="en-US" dirty="0"/>
              <a:t>Inflation</a:t>
            </a:r>
          </a:p>
          <a:p>
            <a:pPr marL="457200" indent="-457200"/>
            <a:r>
              <a:rPr lang="en-US" dirty="0"/>
              <a:t>Economic volatility</a:t>
            </a:r>
          </a:p>
          <a:p>
            <a:pPr marL="457200" indent="-457200"/>
            <a:r>
              <a:rPr lang="en-US" dirty="0"/>
              <a:t>Supply/quality of land available for development</a:t>
            </a:r>
          </a:p>
          <a:p>
            <a:pPr marL="457200" indent="-457200"/>
            <a:r>
              <a:rPr lang="en-US" dirty="0"/>
              <a:t>Energy availability and costs</a:t>
            </a:r>
          </a:p>
          <a:p>
            <a:pPr marL="457200" indent="-457200"/>
            <a:r>
              <a:rPr lang="en-US" dirty="0"/>
              <a:t>Offsite infrastructure need and costs*</a:t>
            </a:r>
          </a:p>
        </p:txBody>
      </p:sp>
      <p:pic>
        <p:nvPicPr>
          <p:cNvPr id="5" name="Picture 4" descr="Logo, company name&#10;&#10;AI-generated content may be incorrect.">
            <a:extLst>
              <a:ext uri="{FF2B5EF4-FFF2-40B4-BE49-F238E27FC236}">
                <a16:creationId xmlns:a16="http://schemas.microsoft.com/office/drawing/2014/main" id="{8C3EF25D-D440-E457-48F5-F908735665D8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EF6113-9966-D1D1-ED5E-8CDD34111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547257"/>
            <a:ext cx="9293352" cy="362970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 descr="out of control rubber stamp">
            <a:extLst>
              <a:ext uri="{FF2B5EF4-FFF2-40B4-BE49-F238E27FC236}">
                <a16:creationId xmlns:a16="http://schemas.microsoft.com/office/drawing/2014/main" id="{120721FA-9DDF-853A-D01C-839716FB8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7408" y="646680"/>
            <a:ext cx="3794102" cy="310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6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, company name&#10;&#10;AI-generated content may be incorrect.">
            <a:extLst>
              <a:ext uri="{FF2B5EF4-FFF2-40B4-BE49-F238E27FC236}">
                <a16:creationId xmlns:a16="http://schemas.microsoft.com/office/drawing/2014/main" id="{526F4817-FABE-6D72-3206-ABF9E5181FC4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63B8DC-9DBF-5BC3-A0E7-903EC071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Anchorage is building more housing, and more types of housing.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2B74BC-96E8-904C-BA00-E676CE688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558" y="4651327"/>
            <a:ext cx="10515600" cy="8830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02DAF5-18C8-89DA-E193-490495CC2033}"/>
              </a:ext>
            </a:extLst>
          </p:cNvPr>
          <p:cNvSpPr txBox="1"/>
          <p:nvPr/>
        </p:nvSpPr>
        <p:spPr>
          <a:xfrm>
            <a:off x="838200" y="1795786"/>
            <a:ext cx="6608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33% growth in new dwellings permitted comparing 2024 to 2025. </a:t>
            </a:r>
          </a:p>
          <a:p>
            <a:r>
              <a:rPr lang="en-US"/>
              <a:t>Surpassed 2024 total in July, surpassed 2025 total in August.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3BC493-2BD4-1C84-E503-B9AF1CDF7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558" y="5602843"/>
            <a:ext cx="10005391" cy="8900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CDEB0C-C517-1E91-443D-BED17BE2A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845" y="2581431"/>
            <a:ext cx="12192000" cy="206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32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09A46-7E84-208A-36F4-430769C96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valuations continue to rise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67881-6913-4927-0EAD-CB49DF165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54078" y="1351507"/>
            <a:ext cx="255975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2026 thus far: $577.5million</a:t>
            </a:r>
          </a:p>
          <a:p>
            <a:pPr marL="0" indent="0">
              <a:buNone/>
            </a:pPr>
            <a:r>
              <a:rPr lang="en-US" dirty="0"/>
              <a:t>22.5% / $106M ahead of the same time last year.</a:t>
            </a:r>
          </a:p>
        </p:txBody>
      </p:sp>
      <p:pic>
        <p:nvPicPr>
          <p:cNvPr id="5" name="Picture 4" descr="Logo, company name&#10;&#10;AI-generated content may be incorrect.">
            <a:extLst>
              <a:ext uri="{FF2B5EF4-FFF2-40B4-BE49-F238E27FC236}">
                <a16:creationId xmlns:a16="http://schemas.microsoft.com/office/drawing/2014/main" id="{33F7C9C7-3F04-49B8-3FB8-F3AC8580AF82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5D815-93E0-F0BB-49F9-0E49E7C6C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27" y="1435683"/>
            <a:ext cx="9033251" cy="452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6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407B-B984-0C58-055F-8D4B3F052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can do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D78045-19D9-B6E1-2CA3-2025E7D95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1" y="1690688"/>
            <a:ext cx="2483097" cy="24107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5A0DE9-96A2-BF08-F9B2-6A4FE3EFD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98" y="1690688"/>
            <a:ext cx="2354200" cy="24107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0C278E-407D-CEF2-9567-E65082247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949" y="1690688"/>
            <a:ext cx="2297059" cy="24107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018686-5B9F-2830-9906-9F4EE7C9C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7383" y="1690688"/>
            <a:ext cx="2695064" cy="24107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BD6DE21-6B8F-1854-D616-7689F35B26C4}"/>
              </a:ext>
            </a:extLst>
          </p:cNvPr>
          <p:cNvSpPr txBox="1"/>
          <p:nvPr/>
        </p:nvSpPr>
        <p:spPr>
          <a:xfrm>
            <a:off x="532067" y="4397870"/>
            <a:ext cx="2354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9F1D42"/>
                </a:solidFill>
                <a:latin typeface="Futura PT"/>
              </a:rPr>
              <a:t>Cut red tape. </a:t>
            </a:r>
            <a:r>
              <a:rPr lang="en-US" sz="2000" b="0" i="0" u="none" strike="noStrike" baseline="0" dirty="0">
                <a:solidFill>
                  <a:srgbClr val="9F1D42"/>
                </a:solidFill>
                <a:latin typeface="Futura PT"/>
              </a:rPr>
              <a:t>Remove regulatory barriers to help build and repair housing.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A95A08-0E8D-FD26-4C63-C1EC56BA1DAA}"/>
              </a:ext>
            </a:extLst>
          </p:cNvPr>
          <p:cNvSpPr txBox="1"/>
          <p:nvPr/>
        </p:nvSpPr>
        <p:spPr>
          <a:xfrm>
            <a:off x="3321298" y="4397870"/>
            <a:ext cx="28431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096159"/>
                </a:solidFill>
                <a:latin typeface="Futura PT"/>
              </a:rPr>
              <a:t>Streamline Municipal processes. </a:t>
            </a:r>
          </a:p>
          <a:p>
            <a:r>
              <a:rPr lang="en-US" sz="2000" b="0" i="0" u="none" strike="noStrike" baseline="0" dirty="0">
                <a:solidFill>
                  <a:srgbClr val="096159"/>
                </a:solidFill>
                <a:latin typeface="Futura PT"/>
              </a:rPr>
              <a:t>Unlock housing by increasing speed, efficiency, </a:t>
            </a:r>
          </a:p>
          <a:p>
            <a:r>
              <a:rPr lang="en-US" sz="2000" b="0" i="0" u="none" strike="noStrike" baseline="0" dirty="0">
                <a:solidFill>
                  <a:srgbClr val="096159"/>
                </a:solidFill>
                <a:latin typeface="Futura PT"/>
              </a:rPr>
              <a:t>and predictability.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62014A-BA7E-31EB-5890-B2722C2D9193}"/>
              </a:ext>
            </a:extLst>
          </p:cNvPr>
          <p:cNvSpPr txBox="1"/>
          <p:nvPr/>
        </p:nvSpPr>
        <p:spPr>
          <a:xfrm>
            <a:off x="6353948" y="4397871"/>
            <a:ext cx="26950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F15920"/>
                </a:solidFill>
                <a:latin typeface="Futura PT"/>
              </a:rPr>
              <a:t>Incentivize construction and repair. </a:t>
            </a:r>
          </a:p>
          <a:p>
            <a:r>
              <a:rPr lang="en-US" sz="2000" b="0" i="0" u="none" strike="noStrike" baseline="0" dirty="0">
                <a:solidFill>
                  <a:srgbClr val="F15920"/>
                </a:solidFill>
                <a:latin typeface="Futura PT"/>
              </a:rPr>
              <a:t>Bring Municipal resources to the table to support housing. </a:t>
            </a:r>
            <a:endParaRPr lang="en-US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CD16B3-B87C-4161-C401-0D2E7BEA72D6}"/>
              </a:ext>
            </a:extLst>
          </p:cNvPr>
          <p:cNvSpPr txBox="1"/>
          <p:nvPr/>
        </p:nvSpPr>
        <p:spPr>
          <a:xfrm>
            <a:off x="9177383" y="4367092"/>
            <a:ext cx="26950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233F8F"/>
                </a:solidFill>
                <a:latin typeface="Futura PT"/>
              </a:rPr>
              <a:t>Remediate neglect. </a:t>
            </a:r>
            <a:r>
              <a:rPr lang="en-US" sz="2000" b="0" i="0" u="none" strike="noStrike" baseline="0" dirty="0">
                <a:solidFill>
                  <a:srgbClr val="233F8F"/>
                </a:solidFill>
                <a:latin typeface="Futura PT"/>
              </a:rPr>
              <a:t>Hold owners accountable for dangerous and </a:t>
            </a:r>
          </a:p>
          <a:p>
            <a:r>
              <a:rPr lang="en-US" sz="2000" b="0" i="0" u="none" strike="noStrike" baseline="0" dirty="0">
                <a:solidFill>
                  <a:srgbClr val="233F8F"/>
                </a:solidFill>
                <a:latin typeface="Futura PT"/>
              </a:rPr>
              <a:t>vacant properties.</a:t>
            </a:r>
            <a:endParaRPr lang="en-US" sz="2000" dirty="0"/>
          </a:p>
        </p:txBody>
      </p:sp>
      <p:pic>
        <p:nvPicPr>
          <p:cNvPr id="4" name="Picture 3" descr="Logo, company name&#10;&#10;AI-generated content may be incorrect.">
            <a:extLst>
              <a:ext uri="{FF2B5EF4-FFF2-40B4-BE49-F238E27FC236}">
                <a16:creationId xmlns:a16="http://schemas.microsoft.com/office/drawing/2014/main" id="{570D63DC-C9CB-65FF-3C3B-2041763E8B5E}"/>
              </a:ext>
            </a:extLst>
          </p:cNvPr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14401" y="6112042"/>
            <a:ext cx="877598" cy="745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0847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05A04-1CE0-3D1C-081C-6D567F78F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44C9F-9162-F625-BB78-50D68544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Zoning code, Title 21, is shrinking, for the first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56D17-A317-A2D6-E167-A8122961A3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72163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We've taken significant steps to reduce the complexity of code.</a:t>
            </a:r>
          </a:p>
        </p:txBody>
      </p:sp>
      <p:pic>
        <p:nvPicPr>
          <p:cNvPr id="5" name="Picture 4" descr="Logo, company name&#10;&#10;AI-generated content may be incorrect.">
            <a:extLst>
              <a:ext uri="{FF2B5EF4-FFF2-40B4-BE49-F238E27FC236}">
                <a16:creationId xmlns:a16="http://schemas.microsoft.com/office/drawing/2014/main" id="{62B3E7C3-C7C4-8520-6F0C-D8A8AD12405E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1C285-0197-1DD6-F887-9337FA8F0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547257"/>
            <a:ext cx="9293352" cy="362970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For example:</a:t>
            </a:r>
          </a:p>
          <a:p>
            <a:pPr marL="457200" indent="-457200">
              <a:buAutoNum type="arabicPeriod"/>
            </a:pPr>
            <a:r>
              <a:rPr lang="en-US" sz="2400" dirty="0"/>
              <a:t>Pause on design standards has reduced costs, uncertainty, and review times.</a:t>
            </a:r>
          </a:p>
          <a:p>
            <a:pPr marL="457200" indent="-457200">
              <a:buAutoNum type="arabicPeriod"/>
            </a:pPr>
            <a:r>
              <a:rPr lang="en-US" sz="2400" dirty="0"/>
              <a:t>New streamlined rezone process allows property owners to upzone for just $200, if supported by the Comp Plan.</a:t>
            </a:r>
          </a:p>
          <a:p>
            <a:pPr marL="457200" indent="-457200">
              <a:buAutoNum type="arabicPeriod"/>
            </a:pPr>
            <a:r>
              <a:rPr lang="en-US" sz="2400" dirty="0"/>
              <a:t>You don’t have to pave your driveway if you want to fix your bathroom. Changed rules for “non-conformities” to encourage rehabilitation and not require fixes to unrelated issues.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Coming Next:  Process Improvements!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13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71F57-D1C4-9968-B10D-4653DD636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A10EC-9A88-E9B4-95F7-A619D452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Modernized Building Safety, Title 23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51F3F-D969-D2A0-DDAF-51943D69E9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Over 100 industry professionals and community members helped participate in the process of updating Title 23 to the 2024 international standards.</a:t>
            </a:r>
          </a:p>
          <a:p>
            <a:pPr marL="0" indent="0">
              <a:buNone/>
            </a:pPr>
            <a:r>
              <a:rPr lang="en-US" dirty="0"/>
              <a:t>This update included an amendment that allows "</a:t>
            </a:r>
            <a:r>
              <a:rPr lang="en-US" b="1" dirty="0"/>
              <a:t>single-stair</a:t>
            </a:r>
            <a:r>
              <a:rPr lang="en-US" dirty="0"/>
              <a:t>" buildings up to 6-stories, which creates significant flexibility on small and oddly-shaped lots.</a:t>
            </a:r>
          </a:p>
          <a:p>
            <a:pPr marL="0" indent="0">
              <a:buNone/>
            </a:pPr>
            <a:r>
              <a:rPr lang="en-US" b="1" dirty="0"/>
              <a:t>Coming next:  New Permit System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Logo, company name&#10;&#10;AI-generated content may be incorrect.">
            <a:extLst>
              <a:ext uri="{FF2B5EF4-FFF2-40B4-BE49-F238E27FC236}">
                <a16:creationId xmlns:a16="http://schemas.microsoft.com/office/drawing/2014/main" id="{05F99582-EFB4-07AC-0A91-A51B60B03573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pic>
        <p:nvPicPr>
          <p:cNvPr id="10" name="Content Placeholder 9" descr="A new six-story apartment building in most of the U.S. requires two stairways and a corridor connecting them, compared to new single-stair six-story apartment buildings allowed in Seattle, New York, Honolulu, and other cities. Image courtesy of SAR+ Architects/The Pew Charitable Trusts.">
            <a:extLst>
              <a:ext uri="{FF2B5EF4-FFF2-40B4-BE49-F238E27FC236}">
                <a16:creationId xmlns:a16="http://schemas.microsoft.com/office/drawing/2014/main" id="{809D2834-6152-25CE-C4A3-1C6250D709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988670" y="1699832"/>
            <a:ext cx="6203329" cy="349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30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41950-3FDA-547E-33F6-E586E7E31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Lowering Operating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93730-1E95-9FFA-30BD-297C4DA533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Modern codes, rigorous seismic standards, qualified staff, and consistent enforcement ensure that Anchorage maintains a high </a:t>
            </a:r>
            <a:r>
              <a:rPr lang="en-US" b="1" dirty="0"/>
              <a:t>ISO rating</a:t>
            </a:r>
            <a:r>
              <a:rPr lang="en-US" dirty="0"/>
              <a:t>, which lowers the cost of private home and commercial insurance.</a:t>
            </a:r>
          </a:p>
          <a:p>
            <a:pPr marL="0" indent="0">
              <a:buNone/>
            </a:pPr>
            <a:r>
              <a:rPr lang="en-US" dirty="0"/>
              <a:t>The ISO rating for building safety had dropped to 5. Was raised back to 3 after adopted of up-to-date building code, addressed staff continuing education and public outreach.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9B4BA-1297-A52E-5F9C-49B8A417B6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/>
              <a:t>Waste-to-energy</a:t>
            </a:r>
            <a:r>
              <a:rPr lang="en-US"/>
              <a:t> project will reduce energy costs and expand landfill capacity, including for hazardous waste.</a:t>
            </a:r>
          </a:p>
          <a:p>
            <a:pPr marL="0" indent="0">
              <a:buNone/>
            </a:pPr>
            <a:endParaRPr lang="en-US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31BA2B-AEC0-5695-A6A2-6FE16EDAE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078843"/>
            <a:ext cx="4849586" cy="3233057"/>
          </a:xfrm>
          <a:prstGeom prst="rect">
            <a:avLst/>
          </a:prstGeom>
        </p:spPr>
      </p:pic>
      <p:pic>
        <p:nvPicPr>
          <p:cNvPr id="7" name="Picture 6" descr="Logo, company name&#10;&#10;AI-generated content may be incorrect.">
            <a:extLst>
              <a:ext uri="{FF2B5EF4-FFF2-40B4-BE49-F238E27FC236}">
                <a16:creationId xmlns:a16="http://schemas.microsoft.com/office/drawing/2014/main" id="{9EDFAF9E-818F-7549-DFC3-4721EB683A7E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945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21884-72B9-FA79-0641-ACF21F69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AD878-3772-3466-C0E7-4998D5FEE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me the money: new tax incentives make development pencil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271B0-8C32-4D24-E3F2-ECB708D1B8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/>
              <a:t>The Mayor established two new incentives in 2025: </a:t>
            </a:r>
          </a:p>
          <a:p>
            <a:pPr marL="514350" indent="-514350">
              <a:buAutoNum type="arabicPeriod"/>
            </a:pPr>
            <a:r>
              <a:rPr lang="en-US" u="sng"/>
              <a:t>Multifamily Tax Incentive</a:t>
            </a:r>
            <a:r>
              <a:rPr lang="en-US"/>
              <a:t>. Up to 28 years on new units. Directly responsible for 386 new units in last two years.</a:t>
            </a:r>
          </a:p>
          <a:p>
            <a:pPr marL="514350" indent="-514350">
              <a:buAutoNum type="arabicPeriod"/>
            </a:pPr>
            <a:r>
              <a:rPr lang="en-US" u="sng"/>
              <a:t>Rehab Tax Incentive</a:t>
            </a:r>
            <a:r>
              <a:rPr lang="en-US"/>
              <a:t>. Up to 10 years for units that had been vacant or abandoned. Supported 10 rehab projects in last two years.</a:t>
            </a:r>
          </a:p>
        </p:txBody>
      </p:sp>
      <p:pic>
        <p:nvPicPr>
          <p:cNvPr id="5" name="Picture 4" descr="Logo, company name&#10;&#10;AI-generated content may be incorrect.">
            <a:extLst>
              <a:ext uri="{FF2B5EF4-FFF2-40B4-BE49-F238E27FC236}">
                <a16:creationId xmlns:a16="http://schemas.microsoft.com/office/drawing/2014/main" id="{97E4270D-F2BF-660B-7027-310D06637A77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E0D137-B780-7A31-7A9E-F8E126C9D58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i="1" dirty="0"/>
              <a:t>Two additional incentives are currently being considered by the Assembly:</a:t>
            </a:r>
          </a:p>
          <a:p>
            <a:pPr marL="514350" indent="-514350">
              <a:buAutoNum type="arabicPeriod"/>
            </a:pPr>
            <a:r>
              <a:rPr lang="en-US" i="1" dirty="0"/>
              <a:t>First-time home-buyer incentive.</a:t>
            </a:r>
          </a:p>
          <a:p>
            <a:pPr marL="514350" indent="-514350">
              <a:buAutoNum type="arabicPeriod"/>
            </a:pPr>
            <a:r>
              <a:rPr lang="en-US" i="1" dirty="0"/>
              <a:t>Mixed-use / condo incentive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45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FA051-7D1E-AED2-D2E9-BF458DE50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CB95A-46A0-8C90-4799-5D98839B4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in the game: obtaining and releasing land for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FB7DE-5A48-CD31-5579-2A71E43F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756" y="1914729"/>
            <a:ext cx="5011606" cy="41961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Proposed swap with State of Alaska: Tozier Tract for Block 102 (pictured from the D Street Plan).</a:t>
            </a:r>
          </a:p>
          <a:p>
            <a:pPr marL="0" indent="0">
              <a:buNone/>
            </a:pPr>
            <a:r>
              <a:rPr lang="en-US" dirty="0"/>
              <a:t>Will likely be disposing of excess Anchorage School District parcels.</a:t>
            </a:r>
          </a:p>
          <a:p>
            <a:pPr marL="0" indent="0">
              <a:buNone/>
            </a:pPr>
            <a:r>
              <a:rPr lang="en-US" dirty="0"/>
              <a:t>RFPs to sell Archives, Totem sites recently closed.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Logo, company name&#10;&#10;AI-generated content may be incorrect.">
            <a:extLst>
              <a:ext uri="{FF2B5EF4-FFF2-40B4-BE49-F238E27FC236}">
                <a16:creationId xmlns:a16="http://schemas.microsoft.com/office/drawing/2014/main" id="{1DEEF6A9-D21A-3D53-A442-84A104036177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DE2D21-34A3-5725-1470-C8E021C2A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89" y="1914729"/>
            <a:ext cx="5281438" cy="433393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066AF3BB-F0E2-2676-23A3-E715EDCAD6F2}"/>
              </a:ext>
            </a:extLst>
          </p:cNvPr>
          <p:cNvSpPr/>
          <p:nvPr/>
        </p:nvSpPr>
        <p:spPr>
          <a:xfrm>
            <a:off x="838200" y="2555113"/>
            <a:ext cx="3172178" cy="3160888"/>
          </a:xfrm>
          <a:prstGeom prst="ellipse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45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C0EEA-6366-9336-9219-5724671FD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information: New GDIC maps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6A250-ACBA-FB9D-9222-1307C490B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552" y="1480567"/>
            <a:ext cx="3967809" cy="46302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Infill map merges information from Planning and AWWU to show developable land with utility connections.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Muni.org/plow shows live GPS of plows. Sanders will be tracked this year.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 descr="Logo, company name&#10;&#10;AI-generated content may be incorrect.">
            <a:extLst>
              <a:ext uri="{FF2B5EF4-FFF2-40B4-BE49-F238E27FC236}">
                <a16:creationId xmlns:a16="http://schemas.microsoft.com/office/drawing/2014/main" id="{458731DD-EB5F-3989-1B18-1E4E6EAA7D4A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2E05DB-0919-2746-EBEF-7DC52C000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07" y="1480567"/>
            <a:ext cx="6351507" cy="501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31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148A5A-582C-D6E4-CD19-ADBABF98C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pic>
        <p:nvPicPr>
          <p:cNvPr id="2" name="Picture 1" descr="Logo, company name&#10;&#10;AI-generated content may be incorrect.">
            <a:extLst>
              <a:ext uri="{FF2B5EF4-FFF2-40B4-BE49-F238E27FC236}">
                <a16:creationId xmlns:a16="http://schemas.microsoft.com/office/drawing/2014/main" id="{FC3F6057-1570-95C8-F9C8-0C4B75D50D0C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3956" y="5363664"/>
            <a:ext cx="1758043" cy="149433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F88166-35AB-090F-A9C8-D07BC4A6ED95}"/>
              </a:ext>
            </a:extLst>
          </p:cNvPr>
          <p:cNvSpPr txBox="1"/>
          <p:nvPr/>
        </p:nvSpPr>
        <p:spPr>
          <a:xfrm>
            <a:off x="838200" y="3891726"/>
            <a:ext cx="467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Robert.A.Doehl@anchorageak.gov</a:t>
            </a:r>
          </a:p>
        </p:txBody>
      </p:sp>
    </p:spTree>
    <p:extLst>
      <p:ext uri="{BB962C8B-B14F-4D97-AF65-F5344CB8AC3E}">
        <p14:creationId xmlns:p14="http://schemas.microsoft.com/office/powerpoint/2010/main" val="904950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4396</TotalTime>
  <Words>614</Words>
  <Application>Microsoft Office PowerPoint</Application>
  <PresentationFormat>Widescreen</PresentationFormat>
  <Paragraphs>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Courier New</vt:lpstr>
      <vt:lpstr>Futura PT</vt:lpstr>
      <vt:lpstr>Office Theme</vt:lpstr>
      <vt:lpstr>Alaska's Housing Shortage: What We Control and What We Don’t, Local Government Edition</vt:lpstr>
      <vt:lpstr>What We Cannot Control</vt:lpstr>
      <vt:lpstr>Anchorage is building more housing, and more types of housing.</vt:lpstr>
      <vt:lpstr>Construction valuations continue to rise</vt:lpstr>
      <vt:lpstr>What we can do</vt:lpstr>
      <vt:lpstr>Zoning code, Title 21, is shrinking, for the first time</vt:lpstr>
      <vt:lpstr>Modernized Building Safety, Title 23</vt:lpstr>
      <vt:lpstr>Lowering Operating Costs</vt:lpstr>
      <vt:lpstr>Show me the money: new tax incentives make development pencil</vt:lpstr>
      <vt:lpstr>Skin in the game: obtaining and releasing land for development</vt:lpstr>
      <vt:lpstr>Shared information: New GDIC maps</vt:lpstr>
      <vt:lpstr>Questions?</vt:lpstr>
    </vt:vector>
  </TitlesOfParts>
  <Company>Municipality of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Downey, Graham P.</dc:creator>
  <cp:lastModifiedBy>Doehl, Robert A. (ECD)</cp:lastModifiedBy>
  <cp:revision>50</cp:revision>
  <dcterms:created xsi:type="dcterms:W3CDTF">2026-06-04T19:26:43Z</dcterms:created>
  <dcterms:modified xsi:type="dcterms:W3CDTF">2026-08-26T19:16:25Z</dcterms:modified>
</cp:coreProperties>
</file>