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280" r:id="rId4"/>
    <p:sldId id="282" r:id="rId5"/>
    <p:sldId id="285" r:id="rId6"/>
    <p:sldId id="286" r:id="rId7"/>
    <p:sldId id="258" r:id="rId8"/>
    <p:sldId id="287" r:id="rId9"/>
    <p:sldId id="288" r:id="rId10"/>
    <p:sldId id="289" r:id="rId11"/>
    <p:sldId id="290" r:id="rId12"/>
    <p:sldId id="291" r:id="rId13"/>
    <p:sldId id="292" r:id="rId14"/>
    <p:sldId id="259" r:id="rId15"/>
    <p:sldId id="260" r:id="rId16"/>
    <p:sldId id="303" r:id="rId17"/>
    <p:sldId id="279" r:id="rId18"/>
    <p:sldId id="265" r:id="rId19"/>
    <p:sldId id="264" r:id="rId20"/>
    <p:sldId id="262" r:id="rId21"/>
    <p:sldId id="295" r:id="rId22"/>
    <p:sldId id="261" r:id="rId23"/>
    <p:sldId id="293" r:id="rId24"/>
    <p:sldId id="298" r:id="rId25"/>
    <p:sldId id="294" r:id="rId26"/>
    <p:sldId id="268" r:id="rId27"/>
    <p:sldId id="305" r:id="rId28"/>
    <p:sldId id="263" r:id="rId29"/>
    <p:sldId id="271" r:id="rId30"/>
    <p:sldId id="272" r:id="rId31"/>
    <p:sldId id="273" r:id="rId32"/>
    <p:sldId id="306" r:id="rId33"/>
    <p:sldId id="277" r:id="rId34"/>
    <p:sldId id="304" r:id="rId35"/>
    <p:sldId id="278" r:id="rId3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0564" autoAdjust="0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20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5488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One paid people to leave, one pushed people out, one laid people off, one rewired the rules. The first three are measurable in the data; the fourth is the closing point.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505D18-3779-7FD0-CEFC-C52133045B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6BA398-9BA4-3519-95CD-A79BE478DA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237948-7D3D-778B-D8CC-75C7255EEE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838B3A-7266-705E-9986-2A38397656E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2512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Alaska (index 84) fell a touch more than the nation (85), but the trajectories are nearly identical — this was a national contraction Alaska shared, not an Alaska-specific event.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 Alaska sits among MD/DC/KS/MO — but those states were hit by firings and RIFs, while Alaska's decline runs through buyouts and attrition. Same outcome, different mechanism.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C673F8-79CA-68BD-9436-69CED55DB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277E93-B10E-8F62-A6C0-1A609A9280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3D7CAA-1E47-C547-EE50-5C9A6766E2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Nationally the firing wave is unmistakable — monthly probationary terminations spike to roughly 1,800 in spring 2025, far above the pre-2025 baseline.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2B7FF5-571D-A8B1-48DD-FEF24743B6E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81864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Nationally the firing wave is unmistakable — monthly probationary terminations spike to roughly 1,800 in spring 2025, far above the pre-2025 baseline.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49FD61-00D1-160A-8650-1538E4B0A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CC5EE3-D236-0B7D-5CDF-D81B7A2B41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59CB42-4F78-F5E2-ACDC-E57CAB2766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Nationally the firing wave is unmistakable — monthly probationary terminations spike to roughly 1,800 in spring 2025, far above the pre-2025 baseline.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E73D30-E8CB-8E1B-FCB7-475D176AAD2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06124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E5A9A9-9AAA-8A28-E2FD-E5936CEF5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74B1E3-1386-1FCC-1AA0-B4D5AF9BF6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EFCB80-A713-F47B-82B1-B9634B6E46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109230-E587-E681-9F5E-4BB169853B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58618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53E01E-06EE-EAD1-9250-73C98D573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81A359-97AB-556A-81C2-A6F485B4C3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A75DB6-A5CF-680D-ED8F-69C5BA5631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Nationally the firing wave is unmistakable — monthly probationary terminations spike to roughly 1,800 in spring 2025, far above the pre-2025 baseline.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FDA8E8-F1A7-20C9-61C5-EC001CE78EA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65956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Reinforce the reframe: the cut tools concentrated where the agencies are headquartered, not in the field states.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65A6CD-120A-3D22-9A8E-FD7F9D898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6BF9D0-11FB-C439-7F2E-A65BEDE567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8D5C4C-FE73-8A21-DDF3-E0AA1A0C3F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Separations spiked in 2025 while hiring stayed flat under the freeze — so the net line plunges. The losses came from people leaving and not being replaced, more than from mass firings.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82282F-F61F-9686-19E8-137D3CE014C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35002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Separations spiked in 2025 while hiring stayed flat under the freeze — so the net line plunges. The losses came from people leaving and not being replaced, more than from mass firings.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Plain-language version: this is administrative data on basically every federal civilian worker, not a survey. I drop Defense/DHS/Justice because their locations aren't reliable, and I look April-to-April so the whole episode is in frame. 'Net change' is everyone in minus everyone out; 'cuts' specifically means RIFs and probationary firings. That's why my number is bigger than the headline 10%.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Interior alone is about 47% of Alaska's separators, with Agriculture and Commerce close behind — the land, resource, and fisheries agencies, not Washington administration.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Biologists, field technicians, resource managers, and maintenance/operations are far over-represented in Alaska — the people who run public lands, fisheries science, and wildfire response.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40229E-C3A6-E764-8E0F-93C6F38640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2F0D7F-9AC9-EB48-748A-F8A93235A9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33273B-D9F2-F8B3-302B-62C94EDEBF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Biologists, field technicians, resource managers, and maintenance/operations are far over-represented in Alaska — the people who run public lands, fisheries science, and wildfire response.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4891A2-076B-3E81-04E3-AAB6175EF18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4803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on the distinction between the transitory headcount number and the durable rule change, and the capability loss specific to Alaska's field functions.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3A6E2B-7C12-13B6-9716-250F48A5F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6B47A6-E4B2-7E24-5217-D357B386E6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271967-3BAB-D49F-E019-60E6AF1EA2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2A29D2-6D2E-FE0A-BCB3-89EF87EAB4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95353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BA19D-5AFC-D7DF-DB24-B4EF9D7075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A58CA1-BB5C-F096-86E1-48B7118D11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D7A210-A90F-7665-80ED-D4473073FF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Plain-language version: this is administrative data on basically every federal civilian worker, not a survey. I drop Defense/DHS/Justice because their locations aren't reliable, and I look April-to-April so the whole episode is in frame. 'Net change' is everyone in minus everyone out; 'cuts' specifically means RIFs and probationary firings. That's why my number is bigger than the headline 10%.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92C593-3237-E622-4465-F3E058CF8C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2736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51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896112" y="786384"/>
            <a:ext cx="10515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FBC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INSTITUTE OF SOCIAL &amp; ECONOMIC RESEARCH  ·  UNIVERSITY OF ALASKA ANCHORAGE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2011680"/>
            <a:ext cx="107899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Federal Workforce in Alaska: </a:t>
            </a:r>
          </a:p>
          <a:p>
            <a:pPr marL="0" indent="0">
              <a:lnSpc>
                <a:spcPct val="10200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What’s Changed?</a:t>
            </a:r>
            <a:endParaRPr lang="en-US" sz="4200" dirty="0"/>
          </a:p>
        </p:txBody>
      </p:sp>
      <p:sp>
        <p:nvSpPr>
          <p:cNvPr id="6" name="Text 4"/>
          <p:cNvSpPr/>
          <p:nvPr/>
        </p:nvSpPr>
        <p:spPr>
          <a:xfrm>
            <a:off x="640080" y="594360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Brock Wilson</a:t>
            </a:r>
            <a:r>
              <a:rPr lang="en-US" sz="1400" dirty="0">
                <a:solidFill>
                  <a:srgbClr val="E8ED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Research Assistant Professor of Economics, ISER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06_percapita_ma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8770" y="320040"/>
            <a:ext cx="8983980" cy="598932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07_percapita_ba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8770" y="320040"/>
            <a:ext cx="8983980" cy="598932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08_agency_cou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8770" y="320040"/>
            <a:ext cx="8983980" cy="598932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09_top10_subagencie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8770" y="320040"/>
            <a:ext cx="8983980" cy="598932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E51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554480"/>
            <a:ext cx="45720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600" b="1" dirty="0">
                <a:solidFill>
                  <a:srgbClr val="FBC0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9600" dirty="0"/>
          </a:p>
        </p:txBody>
      </p:sp>
      <p:sp>
        <p:nvSpPr>
          <p:cNvPr id="3" name="Text 1"/>
          <p:cNvSpPr/>
          <p:nvPr/>
        </p:nvSpPr>
        <p:spPr>
          <a:xfrm>
            <a:off x="640080" y="3246120"/>
            <a:ext cx="1069848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Policy movement in D.C.</a:t>
            </a:r>
            <a:endParaRPr lang="en-US" sz="3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900" b="1" dirty="0">
                <a:solidFill>
                  <a:srgbClr val="1E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 Channels</a:t>
            </a:r>
            <a:endParaRPr lang="en-US" sz="2900" dirty="0"/>
          </a:p>
        </p:txBody>
      </p:sp>
      <p:sp>
        <p:nvSpPr>
          <p:cNvPr id="3" name="Shape 1"/>
          <p:cNvSpPr/>
          <p:nvPr/>
        </p:nvSpPr>
        <p:spPr>
          <a:xfrm>
            <a:off x="640080" y="1645920"/>
            <a:ext cx="548640" cy="548640"/>
          </a:xfrm>
          <a:prstGeom prst="ellipse">
            <a:avLst/>
          </a:prstGeom>
          <a:solidFill>
            <a:srgbClr val="1E51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640080" y="164592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BC0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508760" y="160020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800" b="1" dirty="0">
                <a:solidFill>
                  <a:srgbClr val="1A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Deferred resignation
</a:t>
            </a:r>
            <a:r>
              <a:rPr lang="en-US" sz="1400" dirty="0">
                <a:solidFill>
                  <a:srgbClr val="6B76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“Fork in the Road” buyout 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640080" y="2743200"/>
            <a:ext cx="548640" cy="548640"/>
          </a:xfrm>
          <a:prstGeom prst="ellipse">
            <a:avLst/>
          </a:prstGeom>
          <a:solidFill>
            <a:srgbClr val="1E51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40080" y="27432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BC0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508760" y="269748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800" b="1" dirty="0">
                <a:solidFill>
                  <a:srgbClr val="1A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Probationary terminations
</a:t>
            </a:r>
            <a:r>
              <a:rPr lang="en-US" sz="1400" dirty="0">
                <a:solidFill>
                  <a:srgbClr val="6B76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Aimed at the newest and recently promoted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640080" y="3840480"/>
            <a:ext cx="548640" cy="548640"/>
          </a:xfrm>
          <a:prstGeom prst="ellipse">
            <a:avLst/>
          </a:prstGeom>
          <a:solidFill>
            <a:srgbClr val="1E51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40080" y="384048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BC0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508760" y="379476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800" b="1" dirty="0">
                <a:solidFill>
                  <a:srgbClr val="1A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Reductions in force (RIFs)
</a:t>
            </a:r>
            <a:r>
              <a:rPr lang="en-US" sz="1400" dirty="0">
                <a:solidFill>
                  <a:srgbClr val="6B76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formal layoff process agencies were ordered to plan and execute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640080" y="4937760"/>
            <a:ext cx="548640" cy="548640"/>
          </a:xfrm>
          <a:prstGeom prst="ellipse">
            <a:avLst/>
          </a:prstGeom>
          <a:solidFill>
            <a:srgbClr val="1E51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40080" y="493776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BC0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1508760" y="489204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b="1" dirty="0">
                <a:solidFill>
                  <a:srgbClr val="1A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Hiring freeze</a:t>
            </a:r>
            <a:r>
              <a:rPr lang="en-US" sz="1800" b="1" dirty="0">
                <a:solidFill>
                  <a:srgbClr val="1A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r>
              <a:rPr lang="en-US" sz="1400" dirty="0">
                <a:solidFill>
                  <a:srgbClr val="6B76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Significantly reduced hiring of federal workers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640080" y="6437376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1E5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UAA · ISER</a:t>
            </a:r>
            <a:r>
              <a:rPr lang="en-US" sz="900" dirty="0">
                <a:solidFill>
                  <a:srgbClr val="6B76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|   Federal Workforce in Alaska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900" b="1" dirty="0">
                <a:solidFill>
                  <a:srgbClr val="1E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 Channels</a:t>
            </a:r>
            <a:endParaRPr lang="en-US" sz="2900" dirty="0"/>
          </a:p>
        </p:txBody>
      </p:sp>
      <p:sp>
        <p:nvSpPr>
          <p:cNvPr id="4" name="Shape 2"/>
          <p:cNvSpPr/>
          <p:nvPr/>
        </p:nvSpPr>
        <p:spPr>
          <a:xfrm>
            <a:off x="640080" y="1371600"/>
            <a:ext cx="5257800" cy="2212848"/>
          </a:xfrm>
          <a:prstGeom prst="roundRect">
            <a:avLst>
              <a:gd name="adj" fmla="val 4132"/>
            </a:avLst>
          </a:prstGeom>
          <a:solidFill>
            <a:srgbClr val="F2F5F3"/>
          </a:solidFill>
          <a:ln w="12700">
            <a:solidFill>
              <a:srgbClr val="C9D2CD"/>
            </a:solidFill>
            <a:prstDash val="solid"/>
          </a:ln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005840" y="1700784"/>
            <a:ext cx="155448" cy="155448"/>
          </a:xfrm>
          <a:prstGeom prst="ellipse">
            <a:avLst/>
          </a:prstGeom>
          <a:solidFill>
            <a:srgbClr val="E0A21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298448" y="1591056"/>
            <a:ext cx="3154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Buyout (DRP)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4206240" y="1627632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E0A2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VOLUNTARY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1005840" y="2084832"/>
            <a:ext cx="4526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54000" indent="-254000">
              <a:lnSpc>
                <a:spcPct val="1050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1A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Resign now, keep pay for months</a:t>
            </a:r>
            <a:endParaRPr lang="en-US" sz="1250" dirty="0"/>
          </a:p>
          <a:p>
            <a:pPr marL="254000" indent="-254000">
              <a:lnSpc>
                <a:spcPct val="1050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1A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Voluntary</a:t>
            </a:r>
            <a:endParaRPr lang="en-US" sz="1250" dirty="0"/>
          </a:p>
          <a:p>
            <a:pPr marL="254000" indent="-254000">
              <a:lnSpc>
                <a:spcPct val="1050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1A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Appealed to experienced, mid-career staff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263640" y="1371600"/>
            <a:ext cx="5257800" cy="2212848"/>
          </a:xfrm>
          <a:prstGeom prst="roundRect">
            <a:avLst>
              <a:gd name="adj" fmla="val 4132"/>
            </a:avLst>
          </a:prstGeom>
          <a:solidFill>
            <a:srgbClr val="F2F5F3"/>
          </a:solidFill>
          <a:ln w="12700">
            <a:solidFill>
              <a:srgbClr val="C9D2CD"/>
            </a:solidFill>
            <a:prstDash val="solid"/>
          </a:ln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6629400" y="1700784"/>
            <a:ext cx="155448" cy="155448"/>
          </a:xfrm>
          <a:prstGeom prst="ellipse">
            <a:avLst/>
          </a:prstGeom>
          <a:solidFill>
            <a:srgbClr val="7F1D1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922008" y="1591056"/>
            <a:ext cx="3154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Reduction in force (RIF)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9829800" y="1627632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7F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INVOLUNTARY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6629400" y="2084832"/>
            <a:ext cx="4526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54000" indent="-254000">
              <a:lnSpc>
                <a:spcPct val="1050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1A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formal layoff: notice, seniority, bumping rights</a:t>
            </a:r>
            <a:endParaRPr lang="en-US" sz="1250" dirty="0"/>
          </a:p>
          <a:p>
            <a:pPr marL="254000" indent="-254000">
              <a:lnSpc>
                <a:spcPct val="1050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1A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Slow and rarely used</a:t>
            </a:r>
            <a:endParaRPr lang="en-US" sz="1250" dirty="0"/>
          </a:p>
          <a:p>
            <a:pPr marL="254000" indent="-254000">
              <a:lnSpc>
                <a:spcPct val="1050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1A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Erased whole offices, not individuals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640080" y="3840480"/>
            <a:ext cx="5257800" cy="2212848"/>
          </a:xfrm>
          <a:prstGeom prst="roundRect">
            <a:avLst>
              <a:gd name="adj" fmla="val 4132"/>
            </a:avLst>
          </a:prstGeom>
          <a:solidFill>
            <a:srgbClr val="F2F5F3"/>
          </a:solidFill>
          <a:ln w="12700">
            <a:solidFill>
              <a:srgbClr val="C9D2CD"/>
            </a:solidFill>
            <a:prstDash val="solid"/>
          </a:ln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1005840" y="4169664"/>
            <a:ext cx="155448" cy="155448"/>
          </a:xfrm>
          <a:prstGeom prst="ellipse">
            <a:avLst/>
          </a:prstGeom>
          <a:solidFill>
            <a:srgbClr val="C039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1298448" y="4059936"/>
            <a:ext cx="3154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Probationary termination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4206240" y="4096512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C039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INVOLUNTARY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1005840" y="4553712"/>
            <a:ext cx="4526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54000" indent="-254000">
              <a:lnSpc>
                <a:spcPct val="1050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1A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Firing of the newest hires, who lack appeal rights</a:t>
            </a:r>
            <a:endParaRPr lang="en-US" sz="1250" dirty="0"/>
          </a:p>
          <a:p>
            <a:pPr marL="254000" indent="-254000">
              <a:lnSpc>
                <a:spcPct val="1050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1A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national headline</a:t>
            </a:r>
            <a:endParaRPr lang="en-US" sz="1250" dirty="0"/>
          </a:p>
          <a:p>
            <a:pPr marL="254000" indent="-254000">
              <a:lnSpc>
                <a:spcPct val="1050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1A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Hit the least experienced, most vulnerable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6263640" y="3840480"/>
            <a:ext cx="5257800" cy="2212848"/>
          </a:xfrm>
          <a:prstGeom prst="roundRect">
            <a:avLst>
              <a:gd name="adj" fmla="val 4132"/>
            </a:avLst>
          </a:prstGeom>
          <a:solidFill>
            <a:srgbClr val="F2F5F3"/>
          </a:solidFill>
          <a:ln w="12700">
            <a:solidFill>
              <a:srgbClr val="C9D2CD"/>
            </a:solidFill>
            <a:prstDash val="solid"/>
          </a:ln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6629400" y="4169664"/>
            <a:ext cx="155448" cy="155448"/>
          </a:xfrm>
          <a:prstGeom prst="ellipse">
            <a:avLst/>
          </a:prstGeom>
          <a:solidFill>
            <a:srgbClr val="3B6FB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922008" y="4059936"/>
            <a:ext cx="3154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Hiring freeze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9829800" y="4096512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3B6F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INFLOW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6629400" y="4553712"/>
            <a:ext cx="4526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54000" indent="-254000">
              <a:lnSpc>
                <a:spcPct val="1050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1A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Stops new people from arriving</a:t>
            </a:r>
            <a:endParaRPr lang="en-US" sz="1250" dirty="0"/>
          </a:p>
          <a:p>
            <a:pPr marL="254000" indent="-254000">
              <a:lnSpc>
                <a:spcPct val="1050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1A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Workforce then shrinks through attrition</a:t>
            </a:r>
            <a:endParaRPr lang="en-US" sz="1250" dirty="0"/>
          </a:p>
          <a:p>
            <a:pPr marL="254000" indent="-254000">
              <a:lnSpc>
                <a:spcPct val="1050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1A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one is fired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777240" y="6565392"/>
            <a:ext cx="7315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1E5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UAA · ISER</a:t>
            </a:r>
            <a:r>
              <a:rPr lang="en-US" sz="900" dirty="0">
                <a:solidFill>
                  <a:srgbClr val="6B76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|   Federal Workforce in Alaska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C07EFC-664B-9786-3637-485A6A6A7E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2A0C00B7-D667-C8D4-9EBF-9B5FD94DC38A}"/>
              </a:ext>
            </a:extLst>
          </p:cNvPr>
          <p:cNvSpPr/>
          <p:nvPr/>
        </p:nvSpPr>
        <p:spPr>
          <a:xfrm>
            <a:off x="640080" y="41148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900" b="1" dirty="0">
                <a:solidFill>
                  <a:srgbClr val="1E513D"/>
                </a:solidFill>
                <a:latin typeface="Arial" pitchFamily="34" charset="0"/>
                <a:cs typeface="Arial" pitchFamily="34" charset="-120"/>
              </a:rPr>
              <a:t>What’s Changed from April 2024 to April 2026?</a:t>
            </a:r>
            <a:endParaRPr lang="en-US" sz="2900" dirty="0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DA35EE18-D041-6391-888C-D374E5AD9BFC}"/>
              </a:ext>
            </a:extLst>
          </p:cNvPr>
          <p:cNvSpPr/>
          <p:nvPr/>
        </p:nvSpPr>
        <p:spPr>
          <a:xfrm>
            <a:off x="777240" y="1783080"/>
            <a:ext cx="4892040" cy="3108960"/>
          </a:xfrm>
          <a:prstGeom prst="roundRect">
            <a:avLst>
              <a:gd name="adj" fmla="val 3529"/>
            </a:avLst>
          </a:prstGeom>
          <a:solidFill>
            <a:srgbClr val="F2F5F3"/>
          </a:solidFill>
          <a:ln w="12700">
            <a:solidFill>
              <a:srgbClr val="C9D2CD"/>
            </a:solidFill>
            <a:prstDash val="solid"/>
          </a:ln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29402DF2-6DA3-2DD7-C5EB-70F47C092F62}"/>
              </a:ext>
            </a:extLst>
          </p:cNvPr>
          <p:cNvSpPr/>
          <p:nvPr/>
        </p:nvSpPr>
        <p:spPr>
          <a:xfrm>
            <a:off x="1097280" y="2377440"/>
            <a:ext cx="42519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400" b="1" dirty="0">
                <a:solidFill>
                  <a:srgbClr val="1E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−14.8%</a:t>
            </a:r>
            <a:endParaRPr lang="en-US" sz="640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A8F6BECD-BB54-7BBB-5E02-C206C756E16C}"/>
              </a:ext>
            </a:extLst>
          </p:cNvPr>
          <p:cNvSpPr/>
          <p:nvPr/>
        </p:nvSpPr>
        <p:spPr>
          <a:xfrm>
            <a:off x="1234440" y="3749040"/>
            <a:ext cx="4023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6B76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 change in the U.S. federal civilian workforce,</a:t>
            </a:r>
          </a:p>
          <a:p>
            <a:pPr marL="0" indent="0">
              <a:buNone/>
            </a:pPr>
            <a:r>
              <a:rPr lang="en-US" sz="1400" dirty="0">
                <a:solidFill>
                  <a:srgbClr val="6B76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April 2024 → April 2026</a:t>
            </a:r>
            <a:endParaRPr lang="en-US" sz="1400" dirty="0"/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81F25928-1C74-E1E4-BB74-5EAD49BFAC9F}"/>
              </a:ext>
            </a:extLst>
          </p:cNvPr>
          <p:cNvSpPr/>
          <p:nvPr/>
        </p:nvSpPr>
        <p:spPr>
          <a:xfrm>
            <a:off x="6492240" y="1783080"/>
            <a:ext cx="4892040" cy="3108960"/>
          </a:xfrm>
          <a:prstGeom prst="roundRect">
            <a:avLst>
              <a:gd name="adj" fmla="val 3529"/>
            </a:avLst>
          </a:prstGeom>
          <a:solidFill>
            <a:srgbClr val="F2F5F3"/>
          </a:solidFill>
          <a:ln w="12700">
            <a:solidFill>
              <a:srgbClr val="C9D2CD"/>
            </a:solidFill>
            <a:prstDash val="solid"/>
          </a:ln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2B5200A4-DDEF-4F04-0C17-CA0EF10290D2}"/>
              </a:ext>
            </a:extLst>
          </p:cNvPr>
          <p:cNvSpPr/>
          <p:nvPr/>
        </p:nvSpPr>
        <p:spPr>
          <a:xfrm>
            <a:off x="6812280" y="2377440"/>
            <a:ext cx="42519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400" b="1" dirty="0">
                <a:solidFill>
                  <a:srgbClr val="1E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−15.8%</a:t>
            </a:r>
            <a:endParaRPr lang="en-US" sz="640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98D2EC62-68DE-F63B-4C38-D232AAE976C0}"/>
              </a:ext>
            </a:extLst>
          </p:cNvPr>
          <p:cNvSpPr/>
          <p:nvPr/>
        </p:nvSpPr>
        <p:spPr>
          <a:xfrm>
            <a:off x="6949440" y="3749040"/>
            <a:ext cx="4023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6B76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 change in in Alaskan federal civilian workforce</a:t>
            </a:r>
          </a:p>
          <a:p>
            <a:r>
              <a:rPr lang="en-US" sz="1400" dirty="0">
                <a:solidFill>
                  <a:srgbClr val="6B76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April 2024 → April 2026 </a:t>
            </a:r>
          </a:p>
          <a:p>
            <a:pPr marL="0" indent="0">
              <a:buNone/>
            </a:pPr>
            <a:endParaRPr lang="en-US" sz="1400" dirty="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88D1DE28-FFC3-AADD-D13A-30D6F5811F91}"/>
              </a:ext>
            </a:extLst>
          </p:cNvPr>
          <p:cNvSpPr/>
          <p:nvPr/>
        </p:nvSpPr>
        <p:spPr>
          <a:xfrm>
            <a:off x="640080" y="6053328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i="1" dirty="0">
                <a:solidFill>
                  <a:srgbClr val="6B76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Matched universe excludes DoD/DHS/DOJ on both sides for measurement consistency. April snapshots bracket the full episode, past the Sept. 30, 2025 buyout cliff.</a:t>
            </a:r>
            <a:endParaRPr lang="en-US" sz="1000" dirty="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167601BF-8025-8510-6652-A3AE0C7BB72F}"/>
              </a:ext>
            </a:extLst>
          </p:cNvPr>
          <p:cNvSpPr/>
          <p:nvPr/>
        </p:nvSpPr>
        <p:spPr>
          <a:xfrm>
            <a:off x="640080" y="6437376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1E5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UAA · ISER</a:t>
            </a:r>
            <a:r>
              <a:rPr lang="en-US" sz="900" dirty="0">
                <a:solidFill>
                  <a:srgbClr val="6B76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|   Federal Workforce in Alaska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6592018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/mnt/user-data/uploads/akfig9_headcount_tren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8339" y="594360"/>
            <a:ext cx="9935322" cy="54589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6053328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i="1" dirty="0">
                <a:solidFill>
                  <a:srgbClr val="6B76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line is its own headcount rebased to 100 in April 2024. Below 100 = smaller than before the shock.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640080" y="6437376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1E5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UAA · ISER</a:t>
            </a:r>
            <a:r>
              <a:rPr lang="en-US" sz="900" dirty="0">
                <a:solidFill>
                  <a:srgbClr val="6B76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|   Federal Workforce in Alaska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/mnt/user-data/uploads/akfig8_net_headcount_chan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275039"/>
            <a:ext cx="5265156" cy="592256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256284" y="1517158"/>
            <a:ext cx="5265156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3000"/>
              </a:lnSpc>
              <a:buNone/>
            </a:pPr>
            <a:r>
              <a:rPr lang="en-US" sz="3200" b="1" dirty="0">
                <a:solidFill>
                  <a:srgbClr val="1E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Alaska's federal workforce fell 15.8%.</a:t>
            </a:r>
            <a:endParaRPr lang="en-US" sz="3200" dirty="0"/>
          </a:p>
        </p:txBody>
      </p:sp>
      <p:sp>
        <p:nvSpPr>
          <p:cNvPr id="6" name="Text 3"/>
          <p:cNvSpPr/>
          <p:nvPr/>
        </p:nvSpPr>
        <p:spPr>
          <a:xfrm>
            <a:off x="6256284" y="3236319"/>
            <a:ext cx="5265156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2400" dirty="0">
                <a:solidFill>
                  <a:srgbClr val="1A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 is steeper than the national 14.8% and near the bottom of the table — alongside Maryland, D.C., and the capital-region states, but for very different reasons.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640080" y="6350000"/>
            <a:ext cx="10881360" cy="1605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i="1" dirty="0">
                <a:solidFill>
                  <a:srgbClr val="6B76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 headcount change, April 2024 → April 2026, matched universe (excl. DoD/DHS/DOJ). All states shown; Alaska in red.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900" b="1" dirty="0">
                <a:solidFill>
                  <a:srgbClr val="1E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Introduction</a:t>
            </a:r>
            <a:endParaRPr lang="en-US" sz="2900" dirty="0"/>
          </a:p>
        </p:txBody>
      </p:sp>
      <p:sp>
        <p:nvSpPr>
          <p:cNvPr id="3" name="Shape 1"/>
          <p:cNvSpPr/>
          <p:nvPr/>
        </p:nvSpPr>
        <p:spPr>
          <a:xfrm>
            <a:off x="777240" y="1691640"/>
            <a:ext cx="3291840" cy="2651760"/>
          </a:xfrm>
          <a:prstGeom prst="roundRect">
            <a:avLst>
              <a:gd name="adj" fmla="val 4138"/>
            </a:avLst>
          </a:prstGeom>
          <a:solidFill>
            <a:srgbClr val="F2F5F3"/>
          </a:solidFill>
          <a:ln w="12700">
            <a:solidFill>
              <a:srgbClr val="C9D2CD"/>
            </a:solidFill>
            <a:prstDash val="solid"/>
          </a:ln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1051560" y="1965960"/>
            <a:ext cx="2743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0" b="1" dirty="0">
                <a:solidFill>
                  <a:srgbClr val="1E513D"/>
                </a:solidFill>
                <a:latin typeface="Arial" pitchFamily="34" charset="0"/>
                <a:cs typeface="Arial" pitchFamily="34" charset="-120"/>
              </a:rPr>
              <a:t>$1.5B</a:t>
            </a:r>
            <a:endParaRPr lang="en-US" sz="5200" dirty="0"/>
          </a:p>
        </p:txBody>
      </p:sp>
      <p:sp>
        <p:nvSpPr>
          <p:cNvPr id="5" name="Text 3"/>
          <p:cNvSpPr/>
          <p:nvPr/>
        </p:nvSpPr>
        <p:spPr>
          <a:xfrm>
            <a:off x="1051560" y="3063240"/>
            <a:ext cx="27432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6B76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federal civilian wages paid in Alaska each year, averaging nearly $100,000 per job</a:t>
            </a:r>
          </a:p>
        </p:txBody>
      </p:sp>
      <p:sp>
        <p:nvSpPr>
          <p:cNvPr id="6" name="Shape 4"/>
          <p:cNvSpPr/>
          <p:nvPr/>
        </p:nvSpPr>
        <p:spPr>
          <a:xfrm>
            <a:off x="4434840" y="1691640"/>
            <a:ext cx="3291840" cy="2651760"/>
          </a:xfrm>
          <a:prstGeom prst="roundRect">
            <a:avLst>
              <a:gd name="adj" fmla="val 4138"/>
            </a:avLst>
          </a:prstGeom>
          <a:solidFill>
            <a:srgbClr val="F2F5F3"/>
          </a:solidFill>
          <a:ln w="12700">
            <a:solidFill>
              <a:srgbClr val="C9D2CD"/>
            </a:solidFill>
            <a:prstDash val="solid"/>
          </a:ln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709160" y="1965960"/>
            <a:ext cx="2743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0" b="1" dirty="0">
                <a:solidFill>
                  <a:srgbClr val="1E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~15,500</a:t>
            </a:r>
            <a:endParaRPr lang="en-US" sz="5200" dirty="0"/>
          </a:p>
        </p:txBody>
      </p:sp>
      <p:sp>
        <p:nvSpPr>
          <p:cNvPr id="8" name="Text 6"/>
          <p:cNvSpPr/>
          <p:nvPr/>
        </p:nvSpPr>
        <p:spPr>
          <a:xfrm>
            <a:off x="4709160" y="3063240"/>
            <a:ext cx="27432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6B76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federal workers live in Alaska</a:t>
            </a:r>
          </a:p>
          <a:p>
            <a:pPr marL="0" indent="0">
              <a:buNone/>
            </a:pPr>
            <a:endParaRPr lang="en-US" sz="1400" dirty="0">
              <a:solidFill>
                <a:srgbClr val="6B7670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endParaRPr lang="en-US" sz="1400" i="1" dirty="0">
              <a:solidFill>
                <a:srgbClr val="6B7670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8092440" y="1691640"/>
            <a:ext cx="3291840" cy="2651760"/>
          </a:xfrm>
          <a:prstGeom prst="roundRect">
            <a:avLst>
              <a:gd name="adj" fmla="val 4138"/>
            </a:avLst>
          </a:prstGeom>
          <a:solidFill>
            <a:srgbClr val="F2F5F3"/>
          </a:solidFill>
          <a:ln w="12700">
            <a:solidFill>
              <a:srgbClr val="C9D2CD"/>
            </a:solidFill>
            <a:prstDash val="solid"/>
          </a:ln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8366760" y="1965960"/>
            <a:ext cx="2743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0" b="1" dirty="0">
                <a:solidFill>
                  <a:srgbClr val="1E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3rd</a:t>
            </a:r>
            <a:endParaRPr lang="en-US" sz="5200" dirty="0"/>
          </a:p>
        </p:txBody>
      </p:sp>
      <p:sp>
        <p:nvSpPr>
          <p:cNvPr id="11" name="Text 9"/>
          <p:cNvSpPr/>
          <p:nvPr/>
        </p:nvSpPr>
        <p:spPr>
          <a:xfrm>
            <a:off x="8366760" y="3063240"/>
            <a:ext cx="27432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6B76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highest federal workforce share across all states</a:t>
            </a:r>
          </a:p>
          <a:p>
            <a:pPr marL="0" indent="0">
              <a:buNone/>
            </a:pPr>
            <a:endParaRPr lang="en-US" sz="1400" dirty="0">
              <a:solidFill>
                <a:srgbClr val="6B7670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40080" y="6437376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1E5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UAA · ISER</a:t>
            </a:r>
            <a:r>
              <a:rPr lang="en-US" sz="900" dirty="0">
                <a:solidFill>
                  <a:srgbClr val="6B76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|   Federal Workforce in Alaska</a:t>
            </a:r>
            <a:endParaRPr lang="en-US" sz="900" dirty="0"/>
          </a:p>
        </p:txBody>
      </p:sp>
      <p:sp>
        <p:nvSpPr>
          <p:cNvPr id="14" name="Text 10">
            <a:extLst>
              <a:ext uri="{FF2B5EF4-FFF2-40B4-BE49-F238E27FC236}">
                <a16:creationId xmlns:a16="http://schemas.microsoft.com/office/drawing/2014/main" id="{4E8C1B94-1669-357D-77D5-8B554F1B0031}"/>
              </a:ext>
            </a:extLst>
          </p:cNvPr>
          <p:cNvSpPr/>
          <p:nvPr/>
        </p:nvSpPr>
        <p:spPr>
          <a:xfrm>
            <a:off x="640080" y="5669280"/>
            <a:ext cx="107442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AKDOL Trends Magazine May 2025</a:t>
            </a:r>
            <a:endParaRPr lang="en-US" sz="1600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E51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554480"/>
            <a:ext cx="45720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600" b="1" dirty="0">
                <a:solidFill>
                  <a:srgbClr val="FBC0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9600" dirty="0"/>
          </a:p>
        </p:txBody>
      </p:sp>
      <p:sp>
        <p:nvSpPr>
          <p:cNvPr id="3" name="Text 1"/>
          <p:cNvSpPr/>
          <p:nvPr/>
        </p:nvSpPr>
        <p:spPr>
          <a:xfrm>
            <a:off x="640080" y="3246120"/>
            <a:ext cx="1069848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National-level changes</a:t>
            </a:r>
            <a:endParaRPr lang="en-US" sz="36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DB9CCA-5EF3-AC19-47E2-F17870757B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16953FD3-1891-8853-AB42-DBAAB35628D4}"/>
              </a:ext>
            </a:extLst>
          </p:cNvPr>
          <p:cNvSpPr/>
          <p:nvPr/>
        </p:nvSpPr>
        <p:spPr>
          <a:xfrm>
            <a:off x="640080" y="41148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900" b="1" dirty="0">
                <a:solidFill>
                  <a:srgbClr val="1E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National probationary terminations</a:t>
            </a:r>
            <a:endParaRPr lang="en-US" sz="2900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8C57D50A-912F-7B08-158D-E502376BB360}"/>
              </a:ext>
            </a:extLst>
          </p:cNvPr>
          <p:cNvSpPr/>
          <p:nvPr/>
        </p:nvSpPr>
        <p:spPr>
          <a:xfrm>
            <a:off x="640080" y="6053328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i="1" dirty="0">
                <a:solidFill>
                  <a:srgbClr val="6B76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Probationary proxied by tenure group 2 (career-conditional) separations coded as terminations — overcounts strict probationers. Dashed line = Jan 20, 2025 hiring freeze; shaded = Feb–May 2025.</a:t>
            </a:r>
            <a:endParaRPr lang="en-US" sz="100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43DFFB64-45CE-E613-4A27-96394BE1B671}"/>
              </a:ext>
            </a:extLst>
          </p:cNvPr>
          <p:cNvSpPr/>
          <p:nvPr/>
        </p:nvSpPr>
        <p:spPr>
          <a:xfrm>
            <a:off x="640080" y="6437376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1E5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UAA · ISER</a:t>
            </a:r>
            <a:r>
              <a:rPr lang="en-US" sz="900" dirty="0">
                <a:solidFill>
                  <a:srgbClr val="6B76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|   Federal Workforce in Alaska</a:t>
            </a:r>
            <a:endParaRPr lang="en-US" sz="9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B8F96BE-36F9-361A-0250-57571EB2C3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8751" y="1024118"/>
            <a:ext cx="9144018" cy="5029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1672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1B43DE1-6E5E-96BE-19CD-FBA3335219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790" y="923300"/>
            <a:ext cx="10058420" cy="5486411"/>
          </a:xfrm>
          <a:prstGeom prst="rect">
            <a:avLst/>
          </a:prstGeom>
        </p:spPr>
      </p:pic>
      <p:sp>
        <p:nvSpPr>
          <p:cNvPr id="2" name="Text 0">
            <a:extLst>
              <a:ext uri="{FF2B5EF4-FFF2-40B4-BE49-F238E27FC236}">
                <a16:creationId xmlns:a16="http://schemas.microsoft.com/office/drawing/2014/main" id="{667B1653-BEAB-53C4-4DCE-CF3793F6EE6E}"/>
              </a:ext>
            </a:extLst>
          </p:cNvPr>
          <p:cNvSpPr/>
          <p:nvPr/>
        </p:nvSpPr>
        <p:spPr>
          <a:xfrm>
            <a:off x="640080" y="297174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900" b="1" dirty="0">
                <a:solidFill>
                  <a:srgbClr val="1E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National separations</a:t>
            </a:r>
            <a:endParaRPr lang="en-US" sz="2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EAC997-AD2F-A4FA-29F4-4B64D4BC9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5EFBE42-BB29-B775-BD01-0FC52FFC65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790" y="685794"/>
            <a:ext cx="10058420" cy="5486411"/>
          </a:xfrm>
          <a:prstGeom prst="rect">
            <a:avLst/>
          </a:prstGeom>
        </p:spPr>
      </p:pic>
      <p:sp>
        <p:nvSpPr>
          <p:cNvPr id="2" name="Text 0">
            <a:extLst>
              <a:ext uri="{FF2B5EF4-FFF2-40B4-BE49-F238E27FC236}">
                <a16:creationId xmlns:a16="http://schemas.microsoft.com/office/drawing/2014/main" id="{6B8E1015-6950-A118-DDF9-EF7B93DE139E}"/>
              </a:ext>
            </a:extLst>
          </p:cNvPr>
          <p:cNvSpPr/>
          <p:nvPr/>
        </p:nvSpPr>
        <p:spPr>
          <a:xfrm>
            <a:off x="596527" y="213198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900" b="1" dirty="0">
                <a:solidFill>
                  <a:srgbClr val="1E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National hiring</a:t>
            </a:r>
            <a:endParaRPr lang="en-US" sz="2900" dirty="0"/>
          </a:p>
        </p:txBody>
      </p:sp>
    </p:spTree>
    <p:extLst>
      <p:ext uri="{BB962C8B-B14F-4D97-AF65-F5344CB8AC3E}">
        <p14:creationId xmlns:p14="http://schemas.microsoft.com/office/powerpoint/2010/main" val="19629567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513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6C3B06-A93C-F73C-7BF2-D173D36DEA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0B810868-F119-FCAB-DAD4-7E9721759A27}"/>
              </a:ext>
            </a:extLst>
          </p:cNvPr>
          <p:cNvSpPr/>
          <p:nvPr/>
        </p:nvSpPr>
        <p:spPr>
          <a:xfrm>
            <a:off x="640080" y="1554480"/>
            <a:ext cx="45720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600" b="1" dirty="0">
                <a:solidFill>
                  <a:srgbClr val="FBC0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96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A98FD462-F44C-ACCF-A56D-31EB621B9348}"/>
              </a:ext>
            </a:extLst>
          </p:cNvPr>
          <p:cNvSpPr/>
          <p:nvPr/>
        </p:nvSpPr>
        <p:spPr>
          <a:xfrm>
            <a:off x="640080" y="3246120"/>
            <a:ext cx="1069848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Alaska-specific changes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9110161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56C6F-19CB-4321-72C7-DD711CBAF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EA54BA7-6956-B0A1-13F3-34CF6E9CF47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66790" y="685794"/>
            <a:ext cx="10058420" cy="5486411"/>
          </a:xfrm>
          <a:prstGeom prst="rect">
            <a:avLst/>
          </a:prstGeom>
        </p:spPr>
      </p:pic>
      <p:sp>
        <p:nvSpPr>
          <p:cNvPr id="2" name="Text 0">
            <a:extLst>
              <a:ext uri="{FF2B5EF4-FFF2-40B4-BE49-F238E27FC236}">
                <a16:creationId xmlns:a16="http://schemas.microsoft.com/office/drawing/2014/main" id="{BC26A602-6B27-8ED7-5DE8-775E48224C75}"/>
              </a:ext>
            </a:extLst>
          </p:cNvPr>
          <p:cNvSpPr/>
          <p:nvPr/>
        </p:nvSpPr>
        <p:spPr>
          <a:xfrm>
            <a:off x="640080" y="222529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900" b="1" dirty="0">
                <a:solidFill>
                  <a:srgbClr val="1E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Alaska separations</a:t>
            </a:r>
            <a:endParaRPr lang="en-US" sz="2900" dirty="0"/>
          </a:p>
        </p:txBody>
      </p:sp>
    </p:spTree>
    <p:extLst>
      <p:ext uri="{BB962C8B-B14F-4D97-AF65-F5344CB8AC3E}">
        <p14:creationId xmlns:p14="http://schemas.microsoft.com/office/powerpoint/2010/main" val="10679366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/mnt/user-data/uploads/akfig5_cut_share_workforc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206468"/>
            <a:ext cx="5181600" cy="582857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725920" y="1005840"/>
            <a:ext cx="41452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3000"/>
              </a:lnSpc>
              <a:buNone/>
            </a:pPr>
            <a:r>
              <a:rPr lang="en-US" sz="3200" b="1" dirty="0">
                <a:solidFill>
                  <a:srgbClr val="1E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0.5% of Alaska's workforce were cut.</a:t>
            </a:r>
            <a:endParaRPr lang="en-US" sz="3200" dirty="0"/>
          </a:p>
        </p:txBody>
      </p:sp>
      <p:sp>
        <p:nvSpPr>
          <p:cNvPr id="6" name="Text 3"/>
          <p:cNvSpPr/>
          <p:nvPr/>
        </p:nvSpPr>
        <p:spPr>
          <a:xfrm>
            <a:off x="6725920" y="2854960"/>
            <a:ext cx="41452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2400" dirty="0">
                <a:solidFill>
                  <a:srgbClr val="1A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Far below D.C. (4.3%), Maryland, Georgia, and Virginia. The probationary-firing and RIF tools were aimed at the capital region, not Alaska.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640080" y="6053328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i="1" dirty="0">
                <a:solidFill>
                  <a:srgbClr val="6B76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Cut-attributable (RIF + probationary terminations above the 2022–24 baseline) ÷ April-2024 headcount, matched universe. Alaska in red.</a:t>
            </a:r>
            <a:endParaRPr lang="en-US" sz="1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9AEFCE-14FC-9185-0954-C80AC56BAB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2">
            <a:extLst>
              <a:ext uri="{FF2B5EF4-FFF2-40B4-BE49-F238E27FC236}">
                <a16:creationId xmlns:a16="http://schemas.microsoft.com/office/drawing/2014/main" id="{1C17467F-3C20-C003-051E-F35159F8AF08}"/>
              </a:ext>
            </a:extLst>
          </p:cNvPr>
          <p:cNvSpPr/>
          <p:nvPr/>
        </p:nvSpPr>
        <p:spPr>
          <a:xfrm>
            <a:off x="640080" y="6437376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1E5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UAA · ISER</a:t>
            </a:r>
            <a:r>
              <a:rPr lang="en-US" sz="900" dirty="0">
                <a:solidFill>
                  <a:srgbClr val="6B76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|   Federal Workforce in Alaska</a:t>
            </a:r>
            <a:endParaRPr lang="en-US" sz="9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184D5D1-20FF-70E6-BAFA-AE6A69A10F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501" y="685794"/>
            <a:ext cx="10058420" cy="5486411"/>
          </a:xfrm>
          <a:prstGeom prst="rect">
            <a:avLst/>
          </a:prstGeom>
        </p:spPr>
      </p:pic>
      <p:sp>
        <p:nvSpPr>
          <p:cNvPr id="8" name="Text 0">
            <a:extLst>
              <a:ext uri="{FF2B5EF4-FFF2-40B4-BE49-F238E27FC236}">
                <a16:creationId xmlns:a16="http://schemas.microsoft.com/office/drawing/2014/main" id="{552313BE-32CF-E686-864D-B58F57CC9489}"/>
              </a:ext>
            </a:extLst>
          </p:cNvPr>
          <p:cNvSpPr/>
          <p:nvPr/>
        </p:nvSpPr>
        <p:spPr>
          <a:xfrm>
            <a:off x="640080" y="164589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900" b="1" dirty="0">
                <a:solidFill>
                  <a:srgbClr val="1E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Alaska hiring</a:t>
            </a:r>
            <a:endParaRPr lang="en-US" sz="2900" dirty="0"/>
          </a:p>
        </p:txBody>
      </p:sp>
    </p:spTree>
    <p:extLst>
      <p:ext uri="{BB962C8B-B14F-4D97-AF65-F5344CB8AC3E}">
        <p14:creationId xmlns:p14="http://schemas.microsoft.com/office/powerpoint/2010/main" val="33629344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/mnt/user-data/uploads/akfig1_alaska_flow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690" y="444366"/>
            <a:ext cx="10208310" cy="560896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6053328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i="1" dirty="0">
                <a:solidFill>
                  <a:srgbClr val="6B76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new hires (excl. DoD/DHS/DOJ), separations, and net change for Alaska duty stations. Dashed = hiring freeze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640080" y="6437376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1E5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UAA · ISER</a:t>
            </a:r>
            <a:r>
              <a:rPr lang="en-US" sz="900" dirty="0">
                <a:solidFill>
                  <a:srgbClr val="6B76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|   Federal Workforce in Alaska</a:t>
            </a:r>
            <a:endParaRPr lang="en-US" sz="9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8A2EA4A-87AA-3F94-B7E6-E0CB450A8D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790" y="914395"/>
            <a:ext cx="10058420" cy="502921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7CD097C-60F0-8604-B61C-1E67854859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3516" y="444366"/>
            <a:ext cx="11217924" cy="560896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3003173-BBD1-196D-3DB3-E00D2C78069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80353" y="298059"/>
            <a:ext cx="11400814" cy="5700407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E51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554480"/>
            <a:ext cx="45720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600" b="1" dirty="0">
                <a:solidFill>
                  <a:srgbClr val="FBC0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9600" dirty="0"/>
          </a:p>
        </p:txBody>
      </p:sp>
      <p:sp>
        <p:nvSpPr>
          <p:cNvPr id="3" name="Text 1"/>
          <p:cNvSpPr/>
          <p:nvPr/>
        </p:nvSpPr>
        <p:spPr>
          <a:xfrm>
            <a:off x="640080" y="3246120"/>
            <a:ext cx="1069848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part of the workforce separated?</a:t>
            </a:r>
            <a:endParaRPr lang="en-US" sz="3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900" b="1" dirty="0">
                <a:solidFill>
                  <a:srgbClr val="1E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</a:t>
            </a:r>
            <a:endParaRPr lang="en-US" sz="2900" dirty="0"/>
          </a:p>
        </p:txBody>
      </p:sp>
      <p:sp>
        <p:nvSpPr>
          <p:cNvPr id="3" name="Shape 1"/>
          <p:cNvSpPr/>
          <p:nvPr/>
        </p:nvSpPr>
        <p:spPr>
          <a:xfrm>
            <a:off x="640080" y="1417320"/>
            <a:ext cx="5257800" cy="1993392"/>
          </a:xfrm>
          <a:prstGeom prst="roundRect">
            <a:avLst>
              <a:gd name="adj" fmla="val 4587"/>
            </a:avLst>
          </a:prstGeom>
          <a:solidFill>
            <a:srgbClr val="F2F5F3"/>
          </a:solidFill>
          <a:ln w="12700">
            <a:solidFill>
              <a:srgbClr val="C9D2CD"/>
            </a:solidFill>
            <a:prstDash val="solid"/>
          </a:ln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005840" y="1801368"/>
            <a:ext cx="146304" cy="146304"/>
          </a:xfrm>
          <a:prstGeom prst="ellipse">
            <a:avLst/>
          </a:prstGeom>
          <a:solidFill>
            <a:srgbClr val="FBC01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280160" y="1691640"/>
            <a:ext cx="4343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E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source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1005840" y="2194560"/>
            <a:ext cx="4526280" cy="10332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7000"/>
              </a:lnSpc>
              <a:buNone/>
            </a:pPr>
            <a:r>
              <a:rPr lang="en-US" sz="1300" dirty="0">
                <a:solidFill>
                  <a:srgbClr val="1A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Federal personnel records from the Office of Personnel Management — administrative micro-data covering essentially every federal civilian worker, plus point-in-time headcount snapshots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263640" y="1417320"/>
            <a:ext cx="5257800" cy="1993392"/>
          </a:xfrm>
          <a:prstGeom prst="roundRect">
            <a:avLst>
              <a:gd name="adj" fmla="val 4587"/>
            </a:avLst>
          </a:prstGeom>
          <a:solidFill>
            <a:srgbClr val="F2F5F3"/>
          </a:solidFill>
          <a:ln w="12700">
            <a:solidFill>
              <a:srgbClr val="C9D2CD"/>
            </a:solidFill>
            <a:prstDash val="solid"/>
          </a:ln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6629400" y="1801368"/>
            <a:ext cx="146304" cy="146304"/>
          </a:xfrm>
          <a:prstGeom prst="ellipse">
            <a:avLst/>
          </a:prstGeom>
          <a:solidFill>
            <a:srgbClr val="FBC01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903720" y="1691640"/>
            <a:ext cx="4343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E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Who's counted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6629400" y="2194560"/>
            <a:ext cx="4526280" cy="10332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7000"/>
              </a:lnSpc>
              <a:buNone/>
            </a:pPr>
            <a:r>
              <a:rPr lang="en-US" sz="1300" dirty="0">
                <a:solidFill>
                  <a:srgbClr val="1A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Federal civilian employees, excluding Defense, Postal Service, Homeland Security, and Justice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40080" y="3685032"/>
            <a:ext cx="5257800" cy="1993392"/>
          </a:xfrm>
          <a:prstGeom prst="roundRect">
            <a:avLst>
              <a:gd name="adj" fmla="val 4587"/>
            </a:avLst>
          </a:prstGeom>
          <a:solidFill>
            <a:srgbClr val="F2F5F3"/>
          </a:solidFill>
          <a:ln w="12700">
            <a:solidFill>
              <a:srgbClr val="C9D2CD"/>
            </a:solidFill>
            <a:prstDash val="solid"/>
          </a:ln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1005840" y="4069080"/>
            <a:ext cx="146304" cy="146304"/>
          </a:xfrm>
          <a:prstGeom prst="ellipse">
            <a:avLst/>
          </a:prstGeom>
          <a:solidFill>
            <a:srgbClr val="FBC01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1280160" y="3959352"/>
            <a:ext cx="4343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E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window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1005840" y="4462272"/>
            <a:ext cx="4526280" cy="10332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7000"/>
              </a:lnSpc>
              <a:buNone/>
            </a:pPr>
            <a:r>
              <a:rPr lang="en-US" sz="1300" dirty="0">
                <a:solidFill>
                  <a:srgbClr val="1A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April 2024 to April 2026. The April snapshots bracket the whole episode — including the Sept. 30, 2025 buyout cliff — so departures that posted at fiscal year-end are captured.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6263640" y="3685032"/>
            <a:ext cx="5257800" cy="1993392"/>
          </a:xfrm>
          <a:prstGeom prst="roundRect">
            <a:avLst>
              <a:gd name="adj" fmla="val 4587"/>
            </a:avLst>
          </a:prstGeom>
          <a:solidFill>
            <a:srgbClr val="F2F5F3"/>
          </a:solidFill>
          <a:ln w="12700">
            <a:solidFill>
              <a:srgbClr val="C9D2CD"/>
            </a:solidFill>
            <a:prstDash val="solid"/>
          </a:ln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6629400" y="4069080"/>
            <a:ext cx="146304" cy="146304"/>
          </a:xfrm>
          <a:prstGeom prst="ellipse">
            <a:avLst/>
          </a:prstGeom>
          <a:solidFill>
            <a:srgbClr val="FBC01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903720" y="3959352"/>
            <a:ext cx="4343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E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What's measured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6629400" y="4462272"/>
            <a:ext cx="4526280" cy="10332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7000"/>
              </a:lnSpc>
              <a:buNone/>
            </a:pPr>
            <a:r>
              <a:rPr lang="en-US" sz="1300" dirty="0">
                <a:solidFill>
                  <a:srgbClr val="1A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 change = everyone hired minus everyone who left (the freeze, retirements, buyouts, and firings together)</a:t>
            </a:r>
          </a:p>
          <a:p>
            <a:pPr marL="0" indent="0">
              <a:lnSpc>
                <a:spcPct val="107000"/>
              </a:lnSpc>
              <a:buNone/>
            </a:pPr>
            <a:r>
              <a:rPr lang="en-US" sz="1300" dirty="0">
                <a:solidFill>
                  <a:srgbClr val="1A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“Cuts” = RIFs plus probationary terminations above normal, reported separately and as a conservative lower bound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40080" y="5897880"/>
            <a:ext cx="10881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100" b="1" i="1" dirty="0">
                <a:solidFill>
                  <a:srgbClr val="1E5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this −14.8% looks larger than the ~10% in the news:  </a:t>
            </a:r>
            <a:r>
              <a:rPr lang="en-US" sz="1100" i="1" dirty="0">
                <a:solidFill>
                  <a:srgbClr val="6B76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covers non-defense agencies only, runs two full years through April 2026, and is net of the hiring freeze and attrition — not cuts alone. Active-duty military is excluded, and the April 2026 snapshot is provisional.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640080" y="656539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1E5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UAA · ISER</a:t>
            </a:r>
            <a:r>
              <a:rPr lang="en-US" sz="900" dirty="0">
                <a:solidFill>
                  <a:srgbClr val="6B76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|   Federal Workforce in Alaska</a:t>
            </a:r>
            <a:endParaRPr lang="en-US" sz="9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900" b="1" dirty="0">
                <a:solidFill>
                  <a:srgbClr val="1E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was the reduction concentrated?</a:t>
            </a:r>
            <a:endParaRPr lang="en-US" sz="2900" dirty="0"/>
          </a:p>
        </p:txBody>
      </p:sp>
      <p:pic>
        <p:nvPicPr>
          <p:cNvPr id="3" name="Image 0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260069" y="1178888"/>
            <a:ext cx="8737371" cy="499278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60069" y="6254496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i="1" dirty="0">
                <a:solidFill>
                  <a:srgbClr val="6B76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agency's share of 2025 separators, Alaska (red) vs national (grey).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640080" y="6437376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1E5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UAA · ISER</a:t>
            </a:r>
            <a:r>
              <a:rPr lang="en-US" sz="900" dirty="0">
                <a:solidFill>
                  <a:srgbClr val="6B76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|   Federal Workforce in Alaska</a:t>
            </a:r>
            <a:endParaRPr lang="en-US" sz="9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900" b="1" dirty="0">
                <a:solidFill>
                  <a:srgbClr val="1E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occupations were lost?</a:t>
            </a:r>
            <a:endParaRPr lang="en-US" sz="2900" dirty="0"/>
          </a:p>
        </p:txBody>
      </p:sp>
      <p:pic>
        <p:nvPicPr>
          <p:cNvPr id="3" name="Image 0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178561" y="1133341"/>
            <a:ext cx="8706892" cy="497536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6225846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i="1" dirty="0">
                <a:solidFill>
                  <a:srgbClr val="6B76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Occupational-group share of 2025 separators, Alaska (red) vs national (grey).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640080" y="6437376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1E5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UAA · ISER</a:t>
            </a:r>
            <a:r>
              <a:rPr lang="en-US" sz="900" dirty="0">
                <a:solidFill>
                  <a:srgbClr val="6B76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|   Federal Workforce in Alaska</a:t>
            </a:r>
            <a:endParaRPr lang="en-US" sz="9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6C1BBB-CBC1-53D1-B5CA-5ABB4DED6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72194136-BD03-6861-89A5-3BA1CA5B7071}"/>
              </a:ext>
            </a:extLst>
          </p:cNvPr>
          <p:cNvSpPr/>
          <p:nvPr/>
        </p:nvSpPr>
        <p:spPr>
          <a:xfrm>
            <a:off x="640080" y="41148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900" b="1" dirty="0">
                <a:solidFill>
                  <a:srgbClr val="1E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occupations were lost?</a:t>
            </a:r>
            <a:endParaRPr lang="en-US" sz="290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01105648-792A-D752-716C-231E7F0B6AF0}"/>
              </a:ext>
            </a:extLst>
          </p:cNvPr>
          <p:cNvSpPr/>
          <p:nvPr/>
        </p:nvSpPr>
        <p:spPr>
          <a:xfrm>
            <a:off x="640080" y="6437376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1E5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UAA · ISER</a:t>
            </a:r>
            <a:r>
              <a:rPr lang="en-US" sz="900" dirty="0">
                <a:solidFill>
                  <a:srgbClr val="6B76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|   Federal Workforce in Alaska</a:t>
            </a:r>
            <a:endParaRPr lang="en-US" sz="9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CF5ADC7-3DC3-B358-4D97-0CCED70E04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4660" y="894610"/>
            <a:ext cx="8665039" cy="5514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3431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900" b="1" dirty="0">
                <a:solidFill>
                  <a:srgbClr val="1E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What’s changed?</a:t>
            </a:r>
            <a:endParaRPr lang="en-US" sz="2900" dirty="0"/>
          </a:p>
        </p:txBody>
      </p:sp>
      <p:sp>
        <p:nvSpPr>
          <p:cNvPr id="3" name="Text 1"/>
          <p:cNvSpPr/>
          <p:nvPr/>
        </p:nvSpPr>
        <p:spPr>
          <a:xfrm>
            <a:off x="640080" y="1737360"/>
            <a:ext cx="10881360" cy="411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lnSpc>
                <a:spcPct val="105000"/>
              </a:lnSpc>
              <a:spcAft>
                <a:spcPts val="1400"/>
              </a:spcAft>
              <a:buSzPct val="100000"/>
              <a:buChar char="•"/>
            </a:pPr>
            <a:r>
              <a:rPr lang="en-US" sz="2400" dirty="0">
                <a:solidFill>
                  <a:srgbClr val="1A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headcount drop is partly attrition and partly a hiring freeze</a:t>
            </a:r>
            <a:endParaRPr lang="en-US" sz="2400" dirty="0"/>
          </a:p>
          <a:p>
            <a:pPr marL="228600" indent="-228600">
              <a:lnSpc>
                <a:spcPct val="105000"/>
              </a:lnSpc>
              <a:spcAft>
                <a:spcPts val="1400"/>
              </a:spcAft>
              <a:buSzPct val="100000"/>
              <a:buChar char="•"/>
            </a:pPr>
            <a:r>
              <a:rPr lang="en-US" sz="2400" dirty="0">
                <a:solidFill>
                  <a:srgbClr val="1A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There may be structural changes to federal workers going forward— easier removal of probationary and policy-adjacent employees</a:t>
            </a:r>
            <a:endParaRPr lang="en-US" sz="2400" dirty="0"/>
          </a:p>
          <a:p>
            <a:pPr marL="228600" indent="-228600">
              <a:lnSpc>
                <a:spcPct val="105000"/>
              </a:lnSpc>
              <a:spcAft>
                <a:spcPts val="1400"/>
              </a:spcAft>
              <a:buSzPct val="100000"/>
              <a:buChar char="•"/>
            </a:pPr>
            <a:r>
              <a:rPr lang="en-US" sz="2400" dirty="0">
                <a:solidFill>
                  <a:srgbClr val="1A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Alaska, the loss is experience and capability: nine-year veterans who took the buyout and won't be quickly replace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640080" y="6437376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1E5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UAA · ISER</a:t>
            </a:r>
            <a:r>
              <a:rPr lang="en-US" sz="900" dirty="0">
                <a:solidFill>
                  <a:srgbClr val="6B76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|   Federal Workforce in Alaska</a:t>
            </a:r>
            <a:endParaRPr lang="en-US" sz="9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513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097055-8C82-5B83-41F8-F8ED34C27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EE82E4DE-0351-7714-58E9-BAA38B0FFBEB}"/>
              </a:ext>
            </a:extLst>
          </p:cNvPr>
          <p:cNvSpPr/>
          <p:nvPr/>
        </p:nvSpPr>
        <p:spPr>
          <a:xfrm>
            <a:off x="640080" y="1554480"/>
            <a:ext cx="45720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600" b="1" dirty="0">
                <a:solidFill>
                  <a:srgbClr val="FBC0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96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580B0BC3-36C6-2FCC-49B9-8DFFCBE978F7}"/>
              </a:ext>
            </a:extLst>
          </p:cNvPr>
          <p:cNvSpPr/>
          <p:nvPr/>
        </p:nvSpPr>
        <p:spPr>
          <a:xfrm>
            <a:off x="640080" y="3246120"/>
            <a:ext cx="1069848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Appendix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6860238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900" b="1" dirty="0">
                <a:solidFill>
                  <a:srgbClr val="1E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 &amp; methods</a:t>
            </a:r>
            <a:endParaRPr lang="en-US" sz="2900" dirty="0"/>
          </a:p>
        </p:txBody>
      </p:sp>
      <p:sp>
        <p:nvSpPr>
          <p:cNvPr id="3" name="Text 1"/>
          <p:cNvSpPr/>
          <p:nvPr/>
        </p:nvSpPr>
        <p:spPr>
          <a:xfrm>
            <a:off x="640080" y="1645920"/>
            <a:ext cx="10881360" cy="4297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lnSpc>
                <a:spcPct val="105000"/>
              </a:lnSpc>
              <a:spcAft>
                <a:spcPts val="1100"/>
              </a:spcAft>
              <a:buSzPct val="100000"/>
              <a:buChar char="•"/>
            </a:pPr>
            <a:r>
              <a:rPr lang="en-US" sz="1500" dirty="0">
                <a:solidFill>
                  <a:srgbClr val="1A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Sources: OPM separation and accession micro-data; April federal employment snapshots, 2019–2026.</a:t>
            </a:r>
            <a:endParaRPr lang="en-US" sz="1500" dirty="0"/>
          </a:p>
          <a:p>
            <a:pPr marL="228600" indent="-228600">
              <a:lnSpc>
                <a:spcPct val="105000"/>
              </a:lnSpc>
              <a:spcAft>
                <a:spcPts val="1100"/>
              </a:spcAft>
              <a:buSzPct val="100000"/>
              <a:buChar char="•"/>
            </a:pPr>
            <a:r>
              <a:rPr lang="en-US" sz="1500" dirty="0">
                <a:solidFill>
                  <a:srgbClr val="1A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Channels: deferred resignation (flagged), RIF and probationary terminations (separation category + tenure group 2), retirements, quits, transfers.</a:t>
            </a:r>
            <a:endParaRPr lang="en-US" sz="1500" dirty="0"/>
          </a:p>
          <a:p>
            <a:pPr marL="228600" indent="-228600">
              <a:lnSpc>
                <a:spcPct val="105000"/>
              </a:lnSpc>
              <a:spcAft>
                <a:spcPts val="1100"/>
              </a:spcAft>
              <a:buSzPct val="100000"/>
              <a:buChar char="•"/>
            </a:pPr>
            <a:r>
              <a:rPr lang="en-US" sz="1500" dirty="0">
                <a:solidFill>
                  <a:srgbClr val="1A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Cut-attributable: RIF + probationary terminations above the 2022–24 baseline, floored at zero (a lower bound).</a:t>
            </a:r>
            <a:endParaRPr lang="en-US" sz="1500" dirty="0"/>
          </a:p>
          <a:p>
            <a:pPr marL="228600" indent="-228600">
              <a:lnSpc>
                <a:spcPct val="105000"/>
              </a:lnSpc>
              <a:spcAft>
                <a:spcPts val="1100"/>
              </a:spcAft>
              <a:buSzPct val="100000"/>
              <a:buChar char="•"/>
            </a:pPr>
            <a:r>
              <a:rPr lang="en-US" sz="1500" dirty="0">
                <a:solidFill>
                  <a:srgbClr val="1A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Matched universe: excludes DoD/DHS/DOJ on both sides of every ratio, since their duty stations aren't consistently geocoded.</a:t>
            </a:r>
            <a:endParaRPr lang="en-US" sz="1500" dirty="0"/>
          </a:p>
          <a:p>
            <a:pPr marL="228600" indent="-228600">
              <a:lnSpc>
                <a:spcPct val="105000"/>
              </a:lnSpc>
              <a:spcAft>
                <a:spcPts val="1100"/>
              </a:spcAft>
              <a:buSzPct val="100000"/>
              <a:buChar char="•"/>
            </a:pPr>
            <a:r>
              <a:rPr lang="en-US" sz="1500" dirty="0">
                <a:solidFill>
                  <a:srgbClr val="1A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Caveats: tenure group 2 overcounts strict probationers; a probationary employee removed by RIF counts as RIF; the April-2026 snapshot is provisional.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640080" y="6437376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1E5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UAA · ISER</a:t>
            </a:r>
            <a:r>
              <a:rPr lang="en-US" sz="900" dirty="0">
                <a:solidFill>
                  <a:srgbClr val="6B76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|   Federal Workforce in Alaska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513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5D46D6-2D00-8C06-CD82-7C79913E51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>
            <a:extLst>
              <a:ext uri="{FF2B5EF4-FFF2-40B4-BE49-F238E27FC236}">
                <a16:creationId xmlns:a16="http://schemas.microsoft.com/office/drawing/2014/main" id="{76E01E5F-44DC-9BDC-6685-C8DF9EC58D6B}"/>
              </a:ext>
            </a:extLst>
          </p:cNvPr>
          <p:cNvSpPr/>
          <p:nvPr/>
        </p:nvSpPr>
        <p:spPr>
          <a:xfrm>
            <a:off x="640080" y="3246120"/>
            <a:ext cx="1069848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6600" b="1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Background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38410322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01_fed_share_by_sta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8770" y="320040"/>
            <a:ext cx="8983980" cy="598932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02_sector_employment_A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8770" y="320040"/>
            <a:ext cx="8983980" cy="598932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03_avg_monthly_salar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8770" y="320040"/>
            <a:ext cx="8983980" cy="598932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04_concentration_ma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8770" y="320040"/>
            <a:ext cx="8983980" cy="598932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05_concentration_ba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8770" y="320040"/>
            <a:ext cx="8983980" cy="59893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6419088"/>
            <a:ext cx="11247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B76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Federal worker concentration by census area — bar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512</TotalTime>
  <Words>1642</Words>
  <Application>Microsoft Office PowerPoint</Application>
  <PresentationFormat>Widescreen</PresentationFormat>
  <Paragraphs>167</Paragraphs>
  <Slides>35</Slides>
  <Notes>35</Notes>
  <HiddenSlides>1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8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Federal Workforce in Alaska, in National Perspective</dc:title>
  <dc:subject>PptxGenJS Presentation</dc:subject>
  <dc:creator>Brock Wilson</dc:creator>
  <cp:lastModifiedBy>Brock Wilson</cp:lastModifiedBy>
  <cp:revision>39</cp:revision>
  <dcterms:created xsi:type="dcterms:W3CDTF">2026-06-16T21:29:33Z</dcterms:created>
  <dcterms:modified xsi:type="dcterms:W3CDTF">2026-06-23T19:56:06Z</dcterms:modified>
</cp:coreProperties>
</file>