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99" r:id="rId3"/>
    <p:sldId id="300" r:id="rId4"/>
    <p:sldId id="301" r:id="rId5"/>
    <p:sldId id="302" r:id="rId6"/>
    <p:sldId id="303" r:id="rId7"/>
    <p:sldId id="282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5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wjordan2\Dropbox\ISER%20Research\General%20Economy\CWM%20Federal%20Impacts\Alaska%20GDP%20Growth%20Decomposition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'Rockefeller Data'!$A$45</c:f>
              <c:strCache>
                <c:ptCount val="1"/>
                <c:pt idx="0">
                  <c:v>FFY2015</c:v>
                </c:pt>
              </c:strCache>
            </c:strRef>
          </c:tx>
          <c:spPr>
            <a:solidFill>
              <a:srgbClr val="1E513D"/>
            </a:solidFill>
            <a:ln>
              <a:noFill/>
            </a:ln>
            <a:effectLst/>
          </c:spPr>
          <c:invertIfNegative val="0"/>
          <c:cat>
            <c:strRef>
              <c:f>'Rockefeller Data'!$C$44:$G$44</c:f>
              <c:strCache>
                <c:ptCount val="5"/>
                <c:pt idx="0">
                  <c:v>Direct Payments</c:v>
                </c:pt>
                <c:pt idx="1">
                  <c:v>Grants</c:v>
                </c:pt>
                <c:pt idx="2">
                  <c:v>Contracts</c:v>
                </c:pt>
                <c:pt idx="3">
                  <c:v>Wages</c:v>
                </c:pt>
                <c:pt idx="4">
                  <c:v>Covid-19</c:v>
                </c:pt>
              </c:strCache>
            </c:strRef>
          </c:cat>
          <c:val>
            <c:numRef>
              <c:f>'Rockefeller Data'!$C$45:$G$45</c:f>
              <c:numCache>
                <c:formatCode>_("$"* #,##0_);_("$"* \(#,##0\);_("$"* "-"??_);_(@_)</c:formatCode>
                <c:ptCount val="5"/>
                <c:pt idx="0">
                  <c:v>4029.3</c:v>
                </c:pt>
                <c:pt idx="1">
                  <c:v>2610.7199999999998</c:v>
                </c:pt>
                <c:pt idx="2">
                  <c:v>1848.52</c:v>
                </c:pt>
                <c:pt idx="3">
                  <c:v>2356.9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7A-4C07-A3BD-246D3E628991}"/>
            </c:ext>
          </c:extLst>
        </c:ser>
        <c:ser>
          <c:idx val="1"/>
          <c:order val="1"/>
          <c:tx>
            <c:strRef>
              <c:f>'Rockefeller Data'!$A$46</c:f>
              <c:strCache>
                <c:ptCount val="1"/>
                <c:pt idx="0">
                  <c:v>FFY2023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'Rockefeller Data'!$C$44:$G$44</c:f>
              <c:strCache>
                <c:ptCount val="5"/>
                <c:pt idx="0">
                  <c:v>Direct Payments</c:v>
                </c:pt>
                <c:pt idx="1">
                  <c:v>Grants</c:v>
                </c:pt>
                <c:pt idx="2">
                  <c:v>Contracts</c:v>
                </c:pt>
                <c:pt idx="3">
                  <c:v>Wages</c:v>
                </c:pt>
                <c:pt idx="4">
                  <c:v>Covid-19</c:v>
                </c:pt>
              </c:strCache>
            </c:strRef>
          </c:cat>
          <c:val>
            <c:numRef>
              <c:f>'Rockefeller Data'!$C$46:$G$46</c:f>
              <c:numCache>
                <c:formatCode>_("$"* #,##0_);_("$"* \(#,##0\);_("$"* "-"??_);_(@_)</c:formatCode>
                <c:ptCount val="5"/>
                <c:pt idx="0">
                  <c:v>6615.6</c:v>
                </c:pt>
                <c:pt idx="1">
                  <c:v>4019.68</c:v>
                </c:pt>
                <c:pt idx="2">
                  <c:v>4533.9799999999996</c:v>
                </c:pt>
                <c:pt idx="3">
                  <c:v>3105.04</c:v>
                </c:pt>
                <c:pt idx="4">
                  <c:v>1314.98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7A-4C07-A3BD-246D3E6289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71696144"/>
        <c:axId val="2079481680"/>
      </c:barChart>
      <c:catAx>
        <c:axId val="1371696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9481680"/>
        <c:crosses val="autoZero"/>
        <c:auto val="1"/>
        <c:lblAlgn val="ctr"/>
        <c:lblOffset val="100"/>
        <c:noMultiLvlLbl val="0"/>
      </c:catAx>
      <c:valAx>
        <c:axId val="2079481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1696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0.27708</cdr:x>
      <cdr:y>0.42221</cdr:y>
    </cdr:from>
    <cdr:to>
      <cdr:x>0.38809</cdr:x>
      <cdr:y>0.5061</cdr:y>
    </cdr:to>
    <cdr:sp macro="" textlink="">
      <cdr:nvSpPr>
        <cdr:cNvPr id="3" name="TextBox 7">
          <a:extLst xmlns:a="http://schemas.openxmlformats.org/drawingml/2006/main">
            <a:ext uri="{FF2B5EF4-FFF2-40B4-BE49-F238E27FC236}">
              <a16:creationId xmlns:a16="http://schemas.microsoft.com/office/drawing/2014/main" id="{F397BD00-F436-37F5-0BA0-F7D148C0B588}"/>
            </a:ext>
          </a:extLst>
        </cdr:cNvPr>
        <cdr:cNvSpPr txBox="1"/>
      </cdr:nvSpPr>
      <cdr:spPr>
        <a:xfrm xmlns:a="http://schemas.openxmlformats.org/drawingml/2006/main">
          <a:off x="1861312" y="1858982"/>
          <a:ext cx="745717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+54%</a:t>
          </a:r>
        </a:p>
      </cdr:txBody>
    </cdr:sp>
  </cdr:relSizeAnchor>
  <cdr:relSizeAnchor xmlns:cdr="http://schemas.openxmlformats.org/drawingml/2006/chartDrawing">
    <cdr:from>
      <cdr:x>0.43531</cdr:x>
      <cdr:y>0.43791</cdr:y>
    </cdr:from>
    <cdr:to>
      <cdr:x>0.56469</cdr:x>
      <cdr:y>0.52179</cdr:y>
    </cdr:to>
    <cdr:sp macro="" textlink="">
      <cdr:nvSpPr>
        <cdr:cNvPr id="4" name="TextBox 7">
          <a:extLst xmlns:a="http://schemas.openxmlformats.org/drawingml/2006/main">
            <a:ext uri="{FF2B5EF4-FFF2-40B4-BE49-F238E27FC236}">
              <a16:creationId xmlns:a16="http://schemas.microsoft.com/office/drawing/2014/main" id="{D3AD1272-725A-0A93-ED69-4967910A3564}"/>
            </a:ext>
          </a:extLst>
        </cdr:cNvPr>
        <cdr:cNvSpPr txBox="1"/>
      </cdr:nvSpPr>
      <cdr:spPr>
        <a:xfrm xmlns:a="http://schemas.openxmlformats.org/drawingml/2006/main">
          <a:off x="2924178" y="1928070"/>
          <a:ext cx="869149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+145%</a:t>
          </a:r>
        </a:p>
      </cdr:txBody>
    </cdr:sp>
  </cdr:relSizeAnchor>
  <cdr:relSizeAnchor xmlns:cdr="http://schemas.openxmlformats.org/drawingml/2006/chartDrawing">
    <cdr:from>
      <cdr:x>0.62187</cdr:x>
      <cdr:y>0.5</cdr:y>
    </cdr:from>
    <cdr:to>
      <cdr:x>0.73288</cdr:x>
      <cdr:y>0.58388</cdr:y>
    </cdr:to>
    <cdr:sp macro="" textlink="">
      <cdr:nvSpPr>
        <cdr:cNvPr id="5" name="TextBox 7">
          <a:extLst xmlns:a="http://schemas.openxmlformats.org/drawingml/2006/main">
            <a:ext uri="{FF2B5EF4-FFF2-40B4-BE49-F238E27FC236}">
              <a16:creationId xmlns:a16="http://schemas.microsoft.com/office/drawing/2014/main" id="{CD918D5D-54A4-B090-3428-13183E567393}"/>
            </a:ext>
          </a:extLst>
        </cdr:cNvPr>
        <cdr:cNvSpPr txBox="1"/>
      </cdr:nvSpPr>
      <cdr:spPr>
        <a:xfrm xmlns:a="http://schemas.openxmlformats.org/drawingml/2006/main">
          <a:off x="4177403" y="2201466"/>
          <a:ext cx="745717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+32%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548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BA19D-5AFC-D7DF-DB24-B4EF9D707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A58CA1-BB5C-F096-86E1-48B7118D11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D7A210-A90F-7665-80ED-D4473073FF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Plain-language version: this is administrative data on basically every federal civilian worker, not a survey. I drop Defense/DHS/Justice because their locations aren't reliable, and I look April-to-April so the whole episode is in frame. 'Net change' is everyone in minus everyone out; 'cuts' specifically means RIFs and probationary firings. That's why my number is bigger than the headline 10%.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92C593-3237-E622-4465-F3E058CF8C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273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0F808-5276-7133-EB02-055635506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35BCF-607D-1D35-A24E-7BD21A993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63EF7-E594-FD3C-6EC4-106C0173E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C616E-BA46-43EC-90EE-1E433813023E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A398E-4F21-B0EF-B5EC-27FDEFDB5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625A5-A829-8404-D3AF-BB8ACB19B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02C74-FADC-4AFD-833C-C95B416C4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769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51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896112" y="786384"/>
            <a:ext cx="10515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FBC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INSTITUTE OF SOCIAL &amp; ECONOMIC RESEARCH  ·  UNIVERSITY OF ALASKA ANCHORAGE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2011680"/>
            <a:ext cx="107899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Federal Spending in Alaska: </a:t>
            </a:r>
          </a:p>
          <a:p>
            <a:pPr marL="0" indent="0">
              <a:lnSpc>
                <a:spcPct val="102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What’s Changed?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640080" y="594360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Brett Watson</a:t>
            </a:r>
            <a:r>
              <a:rPr lang="en-US" sz="1400" dirty="0">
                <a:solidFill>
                  <a:srgbClr val="E8ED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Associate Professor of Applied and Natural Resource Economics, ISER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E494B-D509-10DF-8C30-B9BC4027B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7E4117F-C793-3A67-6D55-F9CD72E373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9453448"/>
              </p:ext>
            </p:extLst>
          </p:nvPr>
        </p:nvGraphicFramePr>
        <p:xfrm>
          <a:off x="838200" y="1774983"/>
          <a:ext cx="6717507" cy="4402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AC8B8DE-F387-9D7D-7CEA-BB67E3E04945}"/>
              </a:ext>
            </a:extLst>
          </p:cNvPr>
          <p:cNvSpPr txBox="1"/>
          <p:nvPr/>
        </p:nvSpPr>
        <p:spPr>
          <a:xfrm>
            <a:off x="7555707" y="4003297"/>
            <a:ext cx="4048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Direct Payments include Social Security and Medicare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Grants includes Medicaid and Federal Highway Trust Fund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Contracts from Federal agencies (DoD/W largest)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Wages includes civilian and military personal.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COVID-19 is temporary spending from CARES and ARPA.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775A86-CE25-8BF1-0F27-BA9331123F36}"/>
              </a:ext>
            </a:extLst>
          </p:cNvPr>
          <p:cNvSpPr txBox="1"/>
          <p:nvPr/>
        </p:nvSpPr>
        <p:spPr>
          <a:xfrm>
            <a:off x="7622382" y="2185273"/>
            <a:ext cx="40481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Total Federal Spending in Alaska: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E513D"/>
                </a:solidFill>
              </a:rPr>
              <a:t>FFY 2015: $10.8B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E97132"/>
                </a:solidFill>
              </a:rPr>
              <a:t>FFY 2023: $19.6B ($18.3 less COVID)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F280D5-99C1-8984-57DB-5BF6A2289474}"/>
              </a:ext>
            </a:extLst>
          </p:cNvPr>
          <p:cNvSpPr txBox="1"/>
          <p:nvPr/>
        </p:nvSpPr>
        <p:spPr>
          <a:xfrm>
            <a:off x="7622382" y="5586068"/>
            <a:ext cx="4048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Source: Rockefeller Institute of Government “Giving or Getting? New York’s Balance of Payments with the Federal Government”, 2025 and 2017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97BD00-F436-37F5-0BA0-F7D148C0B588}"/>
              </a:ext>
            </a:extLst>
          </p:cNvPr>
          <p:cNvSpPr txBox="1"/>
          <p:nvPr/>
        </p:nvSpPr>
        <p:spPr>
          <a:xfrm>
            <a:off x="1517904" y="2583238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+64%</a:t>
            </a: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F1383137-5056-AF2C-EB13-B66377CFF263}"/>
              </a:ext>
            </a:extLst>
          </p:cNvPr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Federal Spending in Alaska grew by $8.7B over last 8 years ($7.4B less COVID spending)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18811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5E9E8-1DC2-2714-E9D0-5B02ED1AD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5B4CF-967F-9B1D-635D-445614B42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9D9D206-D7FF-A3ED-BD08-7A6EBFA197D4}"/>
              </a:ext>
            </a:extLst>
          </p:cNvPr>
          <p:cNvGraphicFramePr>
            <a:graphicFrameLocks noGrp="1"/>
          </p:cNvGraphicFramePr>
          <p:nvPr/>
        </p:nvGraphicFramePr>
        <p:xfrm>
          <a:off x="2251456" y="1690688"/>
          <a:ext cx="6554217" cy="4198051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031001">
                  <a:extLst>
                    <a:ext uri="{9D8B030D-6E8A-4147-A177-3AD203B41FA5}">
                      <a16:colId xmlns:a16="http://schemas.microsoft.com/office/drawing/2014/main" val="3595883885"/>
                    </a:ext>
                  </a:extLst>
                </a:gridCol>
                <a:gridCol w="1264213">
                  <a:extLst>
                    <a:ext uri="{9D8B030D-6E8A-4147-A177-3AD203B41FA5}">
                      <a16:colId xmlns:a16="http://schemas.microsoft.com/office/drawing/2014/main" val="930467438"/>
                    </a:ext>
                  </a:extLst>
                </a:gridCol>
                <a:gridCol w="1264213">
                  <a:extLst>
                    <a:ext uri="{9D8B030D-6E8A-4147-A177-3AD203B41FA5}">
                      <a16:colId xmlns:a16="http://schemas.microsoft.com/office/drawing/2014/main" val="719594513"/>
                    </a:ext>
                  </a:extLst>
                </a:gridCol>
                <a:gridCol w="994790">
                  <a:extLst>
                    <a:ext uri="{9D8B030D-6E8A-4147-A177-3AD203B41FA5}">
                      <a16:colId xmlns:a16="http://schemas.microsoft.com/office/drawing/2014/main" val="180294150"/>
                    </a:ext>
                  </a:extLst>
                </a:gridCol>
              </a:tblGrid>
              <a:tr h="3229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2015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2023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Δ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807030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b="1" u="none" strike="noStrike" dirty="0">
                          <a:effectLst/>
                        </a:rPr>
                        <a:t>Alaska GDP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 $        51,574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 $        68,233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 $  16,659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00496462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i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Oil &amp; Gas - Gross Value</a:t>
                      </a:r>
                      <a:endParaRPr lang="en-US" sz="14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i="1" u="none" strike="noStrike">
                          <a:solidFill>
                            <a:schemeClr val="bg1"/>
                          </a:solidFill>
                          <a:effectLst/>
                        </a:rPr>
                        <a:t> $          9,944 </a:t>
                      </a:r>
                      <a:endParaRPr lang="en-US" sz="1400" b="0" i="1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i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14,356 </a:t>
                      </a:r>
                      <a:endParaRPr lang="en-US" sz="14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i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4,411 </a:t>
                      </a:r>
                      <a:endParaRPr lang="en-US" sz="140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0518005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Oil &amp; Gas - GDP Components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10,611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13,693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3,082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7959038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Hardrock/Coal Mining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1,215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  2,195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980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20103456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Fisheries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1,440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1,729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289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27540752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Federal Spending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10,845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19,589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8,744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11531864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Direct Payments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  4,029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  6,616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2,586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30949377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SS &amp; Medicare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717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  2,074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3,827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1,753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74698436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Grants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  2,611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4,020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1,409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13097656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Contracts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  1,849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4,534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2,685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39403375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Wages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  2,357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  3,105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748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7208935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Covid-19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  1,315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1,315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069596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01AFC83-0427-3497-7A71-9C088271D6E3}"/>
              </a:ext>
            </a:extLst>
          </p:cNvPr>
          <p:cNvSpPr txBox="1"/>
          <p:nvPr/>
        </p:nvSpPr>
        <p:spPr>
          <a:xfrm>
            <a:off x="1779366" y="5997548"/>
            <a:ext cx="8635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Sources: Alaska GDP and components from US Bureau of Economic. Gross Value of oil &amp; gas are author’s calculations from Alaska Department of Revenue. Analysis Federal Spending Data from: Rockefeller Institute of Government “Giving or Getting? New York’s Balance of Payments with the Federal Government”, 2025 and 2017. </a:t>
            </a: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2576B717-8A55-4536-EDED-8D979AB21ED6}"/>
              </a:ext>
            </a:extLst>
          </p:cNvPr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Putting Federal Spending into Context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3504416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B6FE3-0B72-86DD-4DE8-428CE4E9B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4281D-4E15-3913-F0A5-9F13C8EA8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BF255A8-1D2E-A724-F6AF-D17ECBE1A7CA}"/>
              </a:ext>
            </a:extLst>
          </p:cNvPr>
          <p:cNvGraphicFramePr>
            <a:graphicFrameLocks noGrp="1"/>
          </p:cNvGraphicFramePr>
          <p:nvPr/>
        </p:nvGraphicFramePr>
        <p:xfrm>
          <a:off x="2251456" y="1690688"/>
          <a:ext cx="6554217" cy="4198051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031001">
                  <a:extLst>
                    <a:ext uri="{9D8B030D-6E8A-4147-A177-3AD203B41FA5}">
                      <a16:colId xmlns:a16="http://schemas.microsoft.com/office/drawing/2014/main" val="3595883885"/>
                    </a:ext>
                  </a:extLst>
                </a:gridCol>
                <a:gridCol w="1264213">
                  <a:extLst>
                    <a:ext uri="{9D8B030D-6E8A-4147-A177-3AD203B41FA5}">
                      <a16:colId xmlns:a16="http://schemas.microsoft.com/office/drawing/2014/main" val="930467438"/>
                    </a:ext>
                  </a:extLst>
                </a:gridCol>
                <a:gridCol w="1264213">
                  <a:extLst>
                    <a:ext uri="{9D8B030D-6E8A-4147-A177-3AD203B41FA5}">
                      <a16:colId xmlns:a16="http://schemas.microsoft.com/office/drawing/2014/main" val="719594513"/>
                    </a:ext>
                  </a:extLst>
                </a:gridCol>
                <a:gridCol w="994790">
                  <a:extLst>
                    <a:ext uri="{9D8B030D-6E8A-4147-A177-3AD203B41FA5}">
                      <a16:colId xmlns:a16="http://schemas.microsoft.com/office/drawing/2014/main" val="180294150"/>
                    </a:ext>
                  </a:extLst>
                </a:gridCol>
              </a:tblGrid>
              <a:tr h="3229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2015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2023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Δ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807030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b="1" u="none" strike="noStrike" dirty="0">
                          <a:effectLst/>
                        </a:rPr>
                        <a:t>Alaska GDP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 $        51,574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 $        68,233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 $  16,659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00496462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i="1" u="none" strike="noStrike" dirty="0">
                          <a:effectLst/>
                        </a:rPr>
                        <a:t>Oil &amp; Gas - Gross Value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i="1" u="none" strike="noStrike">
                          <a:effectLst/>
                        </a:rPr>
                        <a:t> $          9,944 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i="1" u="none" strike="noStrike" dirty="0">
                          <a:effectLst/>
                        </a:rPr>
                        <a:t> $        14,356 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i="1" u="none" strike="noStrike" dirty="0">
                          <a:effectLst/>
                        </a:rPr>
                        <a:t> $    4,411 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0518005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Oil &amp; Gas - GDP Components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 $        10,611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 $        13,693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 $    3,082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7959038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Hardrock/Coal Mining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1,215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  2,195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980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20103456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Fisheries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1,440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1,729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289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27540752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Federal Spending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    10,845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    19,589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8,744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11531864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Direct Payments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4,029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6,616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2,586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30949377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SS &amp; Medicare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717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2,074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3,827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1,753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74698436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Grants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  2,611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4,020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1,409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13097656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Contracts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  1,849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4,534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2,685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39403375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Wages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  2,357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3,105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748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7208935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Covid-19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  1,315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1,315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069596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FEA8E5C-C266-8FA8-877F-F10B1ABD4F50}"/>
              </a:ext>
            </a:extLst>
          </p:cNvPr>
          <p:cNvSpPr txBox="1"/>
          <p:nvPr/>
        </p:nvSpPr>
        <p:spPr>
          <a:xfrm>
            <a:off x="1779366" y="5997548"/>
            <a:ext cx="8635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Sources: Alaska GDP and components from US Bureau of Economic. Gross Value of oil &amp; gas are author’s calculations from Alaska Department of Revenue. Analysis Federal Spending Data from: Rockefeller Institute of Government “Giving or Getting? New York’s Balance of Payments with the Federal Government”, 2025 and 2017. </a:t>
            </a: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6E9D260E-CBF7-4199-292B-85F377407C06}"/>
              </a:ext>
            </a:extLst>
          </p:cNvPr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Putting Federal Spending into Context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1112074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CA853-998E-2B21-CAD1-9AB6A5CC7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63AD3-40F0-AA93-245E-690519395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FC92AB8-16E2-211C-E51C-1735116444CD}"/>
              </a:ext>
            </a:extLst>
          </p:cNvPr>
          <p:cNvGraphicFramePr>
            <a:graphicFrameLocks noGrp="1"/>
          </p:cNvGraphicFramePr>
          <p:nvPr/>
        </p:nvGraphicFramePr>
        <p:xfrm>
          <a:off x="2251456" y="1690688"/>
          <a:ext cx="6554217" cy="4198051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031001">
                  <a:extLst>
                    <a:ext uri="{9D8B030D-6E8A-4147-A177-3AD203B41FA5}">
                      <a16:colId xmlns:a16="http://schemas.microsoft.com/office/drawing/2014/main" val="3595883885"/>
                    </a:ext>
                  </a:extLst>
                </a:gridCol>
                <a:gridCol w="1264213">
                  <a:extLst>
                    <a:ext uri="{9D8B030D-6E8A-4147-A177-3AD203B41FA5}">
                      <a16:colId xmlns:a16="http://schemas.microsoft.com/office/drawing/2014/main" val="930467438"/>
                    </a:ext>
                  </a:extLst>
                </a:gridCol>
                <a:gridCol w="1264213">
                  <a:extLst>
                    <a:ext uri="{9D8B030D-6E8A-4147-A177-3AD203B41FA5}">
                      <a16:colId xmlns:a16="http://schemas.microsoft.com/office/drawing/2014/main" val="719594513"/>
                    </a:ext>
                  </a:extLst>
                </a:gridCol>
                <a:gridCol w="994790">
                  <a:extLst>
                    <a:ext uri="{9D8B030D-6E8A-4147-A177-3AD203B41FA5}">
                      <a16:colId xmlns:a16="http://schemas.microsoft.com/office/drawing/2014/main" val="180294150"/>
                    </a:ext>
                  </a:extLst>
                </a:gridCol>
              </a:tblGrid>
              <a:tr h="3229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2015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2023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Δ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807030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b="1" u="none" strike="noStrike" dirty="0">
                          <a:effectLst/>
                        </a:rPr>
                        <a:t>Alaska GDP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 $        51,574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 $        68,233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 $  16,659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00496462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i="1" u="none" strike="noStrike" dirty="0">
                          <a:effectLst/>
                        </a:rPr>
                        <a:t>Oil &amp; Gas - Gross Value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i="1" u="none" strike="noStrike">
                          <a:effectLst/>
                        </a:rPr>
                        <a:t> $          9,944 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i="1" u="none" strike="noStrike" dirty="0">
                          <a:effectLst/>
                        </a:rPr>
                        <a:t> $        14,356 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i="1" u="none" strike="noStrike" dirty="0">
                          <a:effectLst/>
                        </a:rPr>
                        <a:t> $    4,411 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0518005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Oil &amp; Gas - GDP Components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 $        10,611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 $        13,693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 $    3,082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7959038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Hardrock/Coal Mining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1,215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  2,195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 $        980 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20103456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Fisheries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1,440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  1,729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289 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27540752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Federal Spending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    10,845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    19,589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8,744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11531864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Direct Payments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  4,029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  6,616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2,586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30949377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SS &amp; Medicare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717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  2,074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  3,827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1,753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74698436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Grants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      2,611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  4,020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1,409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13097656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Contracts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      1,849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  4,534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2,685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39403375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Wages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      2,357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  3,105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748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7208935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Covid-19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      1,315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1,315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069596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87A6CF2-E91C-6E46-E4BE-E7DCBB4109FC}"/>
              </a:ext>
            </a:extLst>
          </p:cNvPr>
          <p:cNvSpPr txBox="1"/>
          <p:nvPr/>
        </p:nvSpPr>
        <p:spPr>
          <a:xfrm>
            <a:off x="1779366" y="5997548"/>
            <a:ext cx="8635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Sources: Alaska GDP and components from US Bureau of Economic. Gross Value of oil &amp; gas are author’s calculations from Alaska Department of Revenue. Analysis Federal Spending Data from: Rockefeller Institute of Government “Giving or Getting? New York’s Balance of Payments with the Federal Government”, 2025 and 2017. </a:t>
            </a: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DF5E66DA-576B-6734-47AA-8B0A2617F429}"/>
              </a:ext>
            </a:extLst>
          </p:cNvPr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Putting Federal Spending into Context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876350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26EE8-3DA7-FBAC-B757-24BB1FC40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5346B-ECF6-1C56-45D4-C5A548676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067CED4-55A3-77C5-2051-5185F4525AD3}"/>
              </a:ext>
            </a:extLst>
          </p:cNvPr>
          <p:cNvGraphicFramePr>
            <a:graphicFrameLocks noGrp="1"/>
          </p:cNvGraphicFramePr>
          <p:nvPr/>
        </p:nvGraphicFramePr>
        <p:xfrm>
          <a:off x="2251456" y="1690688"/>
          <a:ext cx="6554217" cy="4198051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031001">
                  <a:extLst>
                    <a:ext uri="{9D8B030D-6E8A-4147-A177-3AD203B41FA5}">
                      <a16:colId xmlns:a16="http://schemas.microsoft.com/office/drawing/2014/main" val="3595883885"/>
                    </a:ext>
                  </a:extLst>
                </a:gridCol>
                <a:gridCol w="1264213">
                  <a:extLst>
                    <a:ext uri="{9D8B030D-6E8A-4147-A177-3AD203B41FA5}">
                      <a16:colId xmlns:a16="http://schemas.microsoft.com/office/drawing/2014/main" val="930467438"/>
                    </a:ext>
                  </a:extLst>
                </a:gridCol>
                <a:gridCol w="1264213">
                  <a:extLst>
                    <a:ext uri="{9D8B030D-6E8A-4147-A177-3AD203B41FA5}">
                      <a16:colId xmlns:a16="http://schemas.microsoft.com/office/drawing/2014/main" val="719594513"/>
                    </a:ext>
                  </a:extLst>
                </a:gridCol>
                <a:gridCol w="994790">
                  <a:extLst>
                    <a:ext uri="{9D8B030D-6E8A-4147-A177-3AD203B41FA5}">
                      <a16:colId xmlns:a16="http://schemas.microsoft.com/office/drawing/2014/main" val="180294150"/>
                    </a:ext>
                  </a:extLst>
                </a:gridCol>
              </a:tblGrid>
              <a:tr h="3229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2015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2023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Δ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807030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b="1" u="none" strike="noStrike" dirty="0">
                          <a:effectLst/>
                        </a:rPr>
                        <a:t>Alaska GDP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 $        51,574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 $        68,233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effectLst/>
                        </a:rPr>
                        <a:t> $  16,659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00496462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i="1" u="none" strike="noStrike" dirty="0">
                          <a:effectLst/>
                        </a:rPr>
                        <a:t>Oil &amp; Gas - Gross Value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i="1" u="none" strike="noStrike">
                          <a:effectLst/>
                        </a:rPr>
                        <a:t> $          9,944 </a:t>
                      </a:r>
                      <a:endParaRPr lang="en-U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i="1" u="none" strike="noStrike" dirty="0">
                          <a:effectLst/>
                        </a:rPr>
                        <a:t> $        14,356 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i="1" u="none" strike="noStrike" dirty="0">
                          <a:effectLst/>
                        </a:rPr>
                        <a:t> $    4,411 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0518005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Oil &amp; Gas - GDP Components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 $        10,611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 $        13,693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 $    3,082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7959038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Hardrock/Coal Mining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  1,215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  2,195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980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20103456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Fisheries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  1,440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  1,729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289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27540752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Federal Spending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    10,845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    19,589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8,744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11531864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Direct Payments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  4,029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  6,616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2,586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30949377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SS &amp; Medicare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717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  2,074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  3,827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1,753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74698436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Grants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      2,611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  4,020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1,409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13097656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Contracts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      1,849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  4,534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2,685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39403375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Wages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      2,357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      3,105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    748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7208935"/>
                  </a:ext>
                </a:extLst>
              </a:tr>
              <a:tr h="322927"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Covid-19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</a:rPr>
                        <a:t> $          1,315 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91440" algn="l" fontAlgn="b">
                        <a:spcBef>
                          <a:spcPts val="0"/>
                        </a:spcBef>
                        <a:buNone/>
                      </a:pPr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$    1,315 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069596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545F1A7-13A5-A631-ECFD-A276AF4C1783}"/>
              </a:ext>
            </a:extLst>
          </p:cNvPr>
          <p:cNvSpPr txBox="1"/>
          <p:nvPr/>
        </p:nvSpPr>
        <p:spPr>
          <a:xfrm>
            <a:off x="1779366" y="5997548"/>
            <a:ext cx="8635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Sources: Alaska GDP and components from US Bureau of Economic. Gross Value of oil &amp; gas are author’s calculations from Alaska Department of Revenue. Analysis Federal Spending Data from: Rockefeller Institute of Government “Giving or Getting? New York’s Balance of Payments with the Federal Government”, 2025 and 2017. </a:t>
            </a: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FC9E143-5DE3-247B-66B6-E8872C682368}"/>
              </a:ext>
            </a:extLst>
          </p:cNvPr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1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Putting Federal Spending into Context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169768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513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5D46D6-2D00-8C06-CD82-7C79913E5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0322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637</TotalTime>
  <Words>1019</Words>
  <Application>Microsoft Office PowerPoint</Application>
  <PresentationFormat>Widescreen</PresentationFormat>
  <Paragraphs>229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Federal Workforce in Alaska, in National Perspective</dc:title>
  <dc:subject>PptxGenJS Presentation</dc:subject>
  <dc:creator>Brock Wilson</dc:creator>
  <cp:lastModifiedBy>Brett Watson</cp:lastModifiedBy>
  <cp:revision>8</cp:revision>
  <dcterms:created xsi:type="dcterms:W3CDTF">2026-06-16T21:29:33Z</dcterms:created>
  <dcterms:modified xsi:type="dcterms:W3CDTF">2026-06-23T22:56:05Z</dcterms:modified>
</cp:coreProperties>
</file>