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4017" r:id="rId4"/>
  </p:sldMasterIdLst>
  <p:notesMasterIdLst>
    <p:notesMasterId r:id="rId14"/>
  </p:notesMasterIdLst>
  <p:handoutMasterIdLst>
    <p:handoutMasterId r:id="rId15"/>
  </p:handoutMasterIdLst>
  <p:sldIdLst>
    <p:sldId id="1497" r:id="rId5"/>
    <p:sldId id="1558" r:id="rId6"/>
    <p:sldId id="1557" r:id="rId7"/>
    <p:sldId id="1559" r:id="rId8"/>
    <p:sldId id="1560" r:id="rId9"/>
    <p:sldId id="1565" r:id="rId10"/>
    <p:sldId id="1563" r:id="rId11"/>
    <p:sldId id="1566" r:id="rId12"/>
    <p:sldId id="1562" r:id="rId1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85D"/>
    <a:srgbClr val="F7A603"/>
    <a:srgbClr val="FFD13F"/>
    <a:srgbClr val="EFAC25"/>
    <a:srgbClr val="FA95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27" autoAdjust="0"/>
    <p:restoredTop sz="90204" autoAdjust="0"/>
  </p:normalViewPr>
  <p:slideViewPr>
    <p:cSldViewPr snapToGrid="0">
      <p:cViewPr varScale="1">
        <p:scale>
          <a:sx n="115" d="100"/>
          <a:sy n="115" d="100"/>
        </p:scale>
        <p:origin x="696" y="336"/>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70938" y="1"/>
            <a:ext cx="3037840" cy="466434"/>
          </a:xfrm>
          <a:prstGeom prst="rect">
            <a:avLst/>
          </a:prstGeom>
        </p:spPr>
        <p:txBody>
          <a:bodyPr vert="horz" lIns="93172" tIns="46586" rIns="93172" bIns="46586" rtlCol="0"/>
          <a:lstStyle>
            <a:lvl1pPr algn="r">
              <a:defRPr sz="1200"/>
            </a:lvl1pPr>
          </a:lstStyle>
          <a:p>
            <a:fld id="{D5D1EC30-5B0B-48D0-A1A8-66A96720DF24}" type="datetimeFigureOut">
              <a:rPr lang="en-US" smtClean="0"/>
              <a:t>6/5/26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829967"/>
            <a:ext cx="3037840" cy="466433"/>
          </a:xfrm>
          <a:prstGeom prst="rect">
            <a:avLst/>
          </a:prstGeom>
        </p:spPr>
        <p:txBody>
          <a:bodyPr vert="horz" lIns="93172" tIns="46586" rIns="93172" bIns="4658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70938" y="8829967"/>
            <a:ext cx="3037840" cy="466433"/>
          </a:xfrm>
          <a:prstGeom prst="rect">
            <a:avLst/>
          </a:prstGeom>
        </p:spPr>
        <p:txBody>
          <a:bodyPr vert="horz" lIns="93172" tIns="46586" rIns="93172" bIns="46586"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2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200"/>
            </a:lvl1pPr>
          </a:lstStyle>
          <a:p>
            <a:fld id="{69F68A4D-42A7-45F7-9930-00E8DCB48D7E}" type="datetimeFigureOut">
              <a:rPr lang="en-US" smtClean="0"/>
              <a:t>6/5/26</a:t>
            </a:fld>
            <a:endParaRPr lang="en-US" dirty="0"/>
          </a:p>
        </p:txBody>
      </p:sp>
      <p:sp>
        <p:nvSpPr>
          <p:cNvPr id="4" name="Slide Image Placeholder 3"/>
          <p:cNvSpPr>
            <a:spLocks noGrp="1" noRot="1" noChangeAspect="1"/>
          </p:cNvSpPr>
          <p:nvPr>
            <p:ph type="sldImg" idx="2"/>
          </p:nvPr>
        </p:nvSpPr>
        <p:spPr>
          <a:xfrm>
            <a:off x="715963" y="1162050"/>
            <a:ext cx="5578475" cy="3138488"/>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0</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717794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8E75A5-8FDB-B702-A88B-A3952BA012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CC300-04B2-5D77-35E7-D1A0C9932C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376DED-D226-E5CB-80E4-7591726F0BE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AA961E2-4D14-860F-18FF-2C6DCB725FC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56059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7EBC2-90F2-CF89-2B2D-A1605FF99B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EA47EFD-4F08-C635-6C87-5209365E53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397C6D-947F-0955-28D8-232A03F3D1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1C32FB-8C06-1427-05C5-CE56A444F1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0098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FA375-A300-362E-ACB7-C58DB972C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3F8673-D8ED-BF9A-8E0B-EF9542A96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1744A4-1E0A-ECAC-536E-7CA27AD9C2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1BEB26-03FF-7DC2-147F-A378E576FBB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72684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44164-D76E-3DBF-7335-7B0C377B50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F0DD25-4592-AC22-D43A-866C45A69A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6A530-2937-92C0-740D-21AFC09ADB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560D2F-7F3E-0AF0-4C5F-6FF2A552971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9905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F794A5-0D1E-2FF7-13D2-61E8C8A1B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6B6BA-59B9-06E5-2CD1-54421A6AB3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48EAAD-38A0-6419-BEBB-BAA0740140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B20869-5AEF-F541-FC76-63647559ACD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08806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2347D-602C-D641-E67D-4B043F96DD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01D6A-DD00-63A6-A6F9-C957F7CD3B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781014-A33B-54FA-B88D-B6327FF105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74EBAC-58EA-07C7-E13E-4C88728F97B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001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5FAA4-045F-71D7-3141-297CBB068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6D2F40-9A37-AFD3-2B8E-AC3B3A0D54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27F4E-4371-F0E6-993E-F3C763B917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AB50711-0641-4D1A-5B4B-D482A71302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0659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D3A0E5-A22F-2316-0F3A-95ECC2EF8D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ECF411-4CAA-D1A4-D3FE-470799F627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B0971E-81E5-89DC-0E1B-D85C38BFA7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020022-5C20-079F-BD0C-6D1326F02A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FDD6F49-EBB7-4CCF-97A8-E526BB28BB6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3680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FEFCE4D-ADBE-4A79-A0B2-953382ACB6A1}"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2350003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61E5CE2-0362-434F-BF44-D229B4E05EE6}" type="datetime1">
              <a:rPr lang="en-US" smtClean="0"/>
              <a:t>6/5/26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91852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F16974E7-242C-42D9-A188-D67A15642FB5}"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867548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CF427A92-89E1-42CC-950D-B7AE56487AAC}"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1780236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C03E94D-72FF-4294-BD5C-D427D4F1CDCB}"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01235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93916525-7F79-4A13-B786-488988790B96}" type="datetime1">
              <a:rPr lang="en-US" smtClean="0"/>
              <a:t>6/5/26</a:t>
            </a:fld>
            <a:endParaRPr lang="en-US" dirty="0"/>
          </a:p>
        </p:txBody>
      </p:sp>
      <p:sp>
        <p:nvSpPr>
          <p:cNvPr id="4"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727417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DD95828-8549-4EBB-904F-28D5AEDBDEAF}" type="datetime1">
              <a:rPr lang="en-US" smtClean="0"/>
              <a:t>6/5/26</a:t>
            </a:fld>
            <a:endParaRPr lang="en-US" dirty="0"/>
          </a:p>
        </p:txBody>
      </p:sp>
      <p:sp>
        <p:nvSpPr>
          <p:cNvPr id="4"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14584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0C2949-7D15-40D4-B250-EFC8827AE8B6}"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69007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0F89F9B-8EF2-4158-826C-844FA6415DB1}"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954034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cSld name="Titl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00AE8FF3-3DEC-4D68-9A60-9CC81E804F12}" type="datetime1">
              <a:rPr lang="en-US" smtClean="0"/>
              <a:t>6/5/26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lvl1pPr>
              <a:defRPr baseline="0">
                <a:solidFill>
                  <a:srgbClr val="FFFFFF"/>
                </a:solidFill>
                <a:latin typeface="Book Antiqua" panose="02040602050305030304" pitchFamily="18" charset="0"/>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13077718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63662" y="561268"/>
            <a:ext cx="9264676" cy="5735465"/>
          </a:xfrm>
        </p:spPr>
        <p:txBody>
          <a:bodyPr anchor="ctr">
            <a:noAutofit/>
          </a:bodyPr>
          <a:lstStyle>
            <a:lvl1pPr marL="0" indent="0" algn="ctr">
              <a:lnSpc>
                <a:spcPct val="80000"/>
              </a:lnSpc>
              <a:buNone/>
              <a:defRPr lang="en-US" sz="6600" b="0" kern="1200" cap="all" baseline="0" dirty="0">
                <a:solidFill>
                  <a:schemeClr val="tx1"/>
                </a:solidFill>
                <a:latin typeface="+mj-lt"/>
                <a:ea typeface="+mj-ea"/>
                <a:cs typeface="+mj-cs"/>
              </a:defRPr>
            </a:lvl1pPr>
            <a:lvl2pPr marL="228600" indent="0" algn="ctr">
              <a:lnSpc>
                <a:spcPct val="80000"/>
              </a:lnSpc>
              <a:buNone/>
              <a:defRPr lang="en-US" sz="6600" b="0" kern="1200" cap="all" baseline="0" dirty="0">
                <a:solidFill>
                  <a:schemeClr val="tx1"/>
                </a:solidFill>
                <a:latin typeface="+mj-lt"/>
                <a:ea typeface="+mj-ea"/>
                <a:cs typeface="+mj-cs"/>
              </a:defRPr>
            </a:lvl2pPr>
            <a:lvl3pPr marL="457200" indent="0" algn="ctr">
              <a:lnSpc>
                <a:spcPct val="80000"/>
              </a:lnSpc>
              <a:buNone/>
              <a:defRPr lang="en-US" sz="6600" b="0" kern="1200" cap="all" baseline="0" dirty="0">
                <a:solidFill>
                  <a:schemeClr val="tx1"/>
                </a:solidFill>
                <a:latin typeface="+mj-lt"/>
                <a:ea typeface="+mj-ea"/>
                <a:cs typeface="+mj-cs"/>
              </a:defRPr>
            </a:lvl3pPr>
            <a:lvl4pPr marL="685800" indent="0" algn="ctr">
              <a:lnSpc>
                <a:spcPct val="100000"/>
              </a:lnSpc>
              <a:buNone/>
              <a:defRPr lang="en-US" sz="8000" b="1" kern="1200" cap="all" baseline="0" dirty="0">
                <a:solidFill>
                  <a:schemeClr val="tx1"/>
                </a:solidFill>
                <a:latin typeface="Playfair Display Black" pitchFamily="2" charset="0"/>
                <a:ea typeface="+mj-ea"/>
                <a:cs typeface="+mj-cs"/>
              </a:defRPr>
            </a:lvl4pPr>
            <a:lvl5pPr marL="914400" indent="0" algn="ctr">
              <a:lnSpc>
                <a:spcPct val="100000"/>
              </a:lnSpc>
              <a:buNone/>
              <a:defRPr lang="en-US" sz="8000" b="1" kern="1200" cap="all" baseline="0" dirty="0">
                <a:solidFill>
                  <a:schemeClr val="tx1"/>
                </a:solidFill>
                <a:latin typeface="Playfair Display Black" pitchFamily="2" charset="0"/>
                <a:ea typeface="+mj-ea"/>
                <a:cs typeface="+mj-cs"/>
              </a:defRPr>
            </a:lvl5pPr>
          </a:lstStyle>
          <a:p>
            <a:pPr lvl="0"/>
            <a:r>
              <a:rPr lang="en-US" dirty="0"/>
              <a:t>Click to add Statement</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BA6CD082-DA73-4DCA-91D5-655F935FAFDE}" type="datetime1">
              <a:rPr lang="en-US" smtClean="0"/>
              <a:t>6/5/26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153775" y="6529916"/>
            <a:ext cx="923925" cy="328084"/>
          </a:xfrm>
          <a:prstGeom prst="rect">
            <a:avLst/>
          </a:prstGeom>
        </p:spPr>
        <p:txBody>
          <a:bodyPr/>
          <a:lstStyle>
            <a:lvl1pPr>
              <a:defRPr sz="1800" baseline="0">
                <a:latin typeface="Book Antiqua" panose="02040602050305030304" pitchFamily="18" charset="0"/>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3147484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797679-5A75-476C-81A2-C2F372E0308F}"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4428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BAFDC4-75F5-4F2A-AE27-0CED1B1C87DE}" type="datetime1">
              <a:rPr lang="en-US" smtClean="0"/>
              <a:t>6/5/26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07958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8D8039-9F5B-4A70-A77C-8D3AB7CAF6A7}" type="datetime1">
              <a:rPr lang="en-US" smtClean="0"/>
              <a:t>6/5/26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09803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49ADBF-8805-4AB8-A1AD-4EB2CF2A6413}" type="datetime1">
              <a:rPr lang="en-US" smtClean="0"/>
              <a:t>6/5/26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75034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BF405BDA-6D86-423F-B9A3-648A805AAD6F}" type="datetime1">
              <a:rPr lang="en-US" smtClean="0"/>
              <a:t>6/5/26</a:t>
            </a:fld>
            <a:endParaRPr lang="en-US" dirty="0"/>
          </a:p>
        </p:txBody>
      </p:sp>
      <p:sp>
        <p:nvSpPr>
          <p:cNvPr id="5" name="Footer Placeholder 3"/>
          <p:cNvSpPr>
            <a:spLocks noGrp="1"/>
          </p:cNvSpPr>
          <p:nvPr>
            <p:ph type="ftr" sz="quarter" idx="11"/>
          </p:nvPr>
        </p:nvSpPr>
        <p:spPr/>
        <p:txBody>
          <a:bodyPr/>
          <a:lstStyle/>
          <a:p>
            <a:r>
              <a:rPr lang="en-US"/>
              <a:t>Sample Footer Text</a:t>
            </a:r>
            <a:endParaRPr lang="en-US" dirty="0"/>
          </a:p>
        </p:txBody>
      </p:sp>
      <p:sp>
        <p:nvSpPr>
          <p:cNvPr id="6"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07533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9BB25ED-D525-4572-B2BB-7EE82E60346B}" type="datetime1">
              <a:rPr lang="en-US" smtClean="0"/>
              <a:t>6/5/26</a:t>
            </a:fld>
            <a:endParaRPr lang="en-US" dirty="0"/>
          </a:p>
        </p:txBody>
      </p:sp>
      <p:sp>
        <p:nvSpPr>
          <p:cNvPr id="5" name="Footer Placeholder 2"/>
          <p:cNvSpPr>
            <a:spLocks noGrp="1"/>
          </p:cNvSpPr>
          <p:nvPr>
            <p:ph type="ftr" sz="quarter" idx="11"/>
          </p:nvPr>
        </p:nvSpPr>
        <p:spPr/>
        <p:txBody>
          <a:bodyPr/>
          <a:lstStyle/>
          <a:p>
            <a:r>
              <a:rPr lang="en-US"/>
              <a:t>Sample Footer Text</a:t>
            </a:r>
            <a:endParaRPr lang="en-US" dirty="0"/>
          </a:p>
        </p:txBody>
      </p:sp>
      <p:sp>
        <p:nvSpPr>
          <p:cNvPr id="6"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56786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788E1A5F-51C2-447A-B8B6-A85B4BBF9732}" type="datetime1">
              <a:rPr lang="en-US" smtClean="0"/>
              <a:t>6/5/26</a:t>
            </a:fld>
            <a:endParaRPr lang="en-US" dirty="0"/>
          </a:p>
        </p:txBody>
      </p:sp>
      <p:sp>
        <p:nvSpPr>
          <p:cNvPr id="5" name="Footer Placeholder 5"/>
          <p:cNvSpPr>
            <a:spLocks noGrp="1"/>
          </p:cNvSpPr>
          <p:nvPr>
            <p:ph type="ftr" sz="quarter" idx="11"/>
          </p:nvPr>
        </p:nvSpPr>
        <p:spPr/>
        <p:txBody>
          <a:bodyPr/>
          <a:lstStyle/>
          <a:p>
            <a:r>
              <a:rPr lang="en-US"/>
              <a:t>Sample Footer Text</a:t>
            </a:r>
            <a:endParaRPr lang="en-US" dirty="0"/>
          </a:p>
        </p:txBody>
      </p:sp>
      <p:sp>
        <p:nvSpPr>
          <p:cNvPr id="6"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48010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3EBB03D-20BD-4EE0-B4F5-92DC977E159A}" type="datetime1">
              <a:rPr lang="en-US" smtClean="0"/>
              <a:t>6/5/26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1147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6.png"/><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1">
            <a:duotone>
              <a:schemeClr val="bg2">
                <a:shade val="62000"/>
                <a:hueMod val="108000"/>
                <a:satMod val="164000"/>
                <a:lumMod val="69000"/>
              </a:schemeClr>
              <a:schemeClr val="bg2">
                <a:tint val="96000"/>
                <a:hueMod val="90000"/>
                <a:satMod val="130000"/>
                <a:lumMod val="134000"/>
              </a:schemeClr>
            </a:duotone>
            <a:extLst>
              <a:ext uri="{BEBA8EAE-BF5A-486C-A8C5-ECC9F3942E4B}">
                <a14:imgProps xmlns:a14="http://schemas.microsoft.com/office/drawing/2010/main">
                  <a14:imgLayer r:embed="rId22">
                    <a14:imgEffect>
                      <a14:colorTemperature colorTemp="1500"/>
                    </a14:imgEffect>
                    <a14:imgEffect>
                      <a14:saturation sat="400000"/>
                    </a14:imgEffect>
                    <a14:imgEffect>
                      <a14:brightnessContrast bright="40000" contrast="-40000"/>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9" name="Picture 8"/>
          <p:cNvPicPr>
            <a:picLocks noChangeAspect="1"/>
          </p:cNvPicPr>
          <p:nvPr/>
        </p:nvPicPr>
        <p:blipFill rotWithShape="1">
          <a:blip r:embed="rId2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F12D9169-8662-4651-AC12-5212D91CA004}" type="datetime1">
              <a:rPr lang="en-US" smtClean="0"/>
              <a:t>6/5/26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en-US" dirty="0"/>
              <a:t>Sample Footer Text</a:t>
            </a: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938651483"/>
      </p:ext>
    </p:extLst>
  </p:cSld>
  <p:clrMap bg1="dk1" tx1="lt1" bg2="dk2" tx2="lt2" accent1="accent1" accent2="accent2" accent3="accent3" accent4="accent4" accent5="accent5" accent6="accent6" hlink="hlink" folHlink="folHlink"/>
  <p:sldLayoutIdLst>
    <p:sldLayoutId id="2147484018" r:id="rId1"/>
    <p:sldLayoutId id="2147484019" r:id="rId2"/>
    <p:sldLayoutId id="2147484020"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0" r:id="rId13"/>
    <p:sldLayoutId id="2147484031" r:id="rId14"/>
    <p:sldLayoutId id="2147484032" r:id="rId15"/>
    <p:sldLayoutId id="2147484033" r:id="rId16"/>
    <p:sldLayoutId id="2147484034" r:id="rId17"/>
    <p:sldLayoutId id="2147484035" r:id="rId18"/>
    <p:sldLayoutId id="2147484036" r:id="rId19"/>
  </p:sldLayoutIdLst>
  <p:hf hd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511949" y="699555"/>
            <a:ext cx="13215897" cy="5458889"/>
          </a:xfrm>
        </p:spPr>
        <p:txBody>
          <a:bodyPr vert="horz" lIns="91440" tIns="45720" rIns="91440" bIns="45720" rtlCol="0" anchor="ctr">
            <a:normAutofit/>
          </a:bodyPr>
          <a:lstStyle/>
          <a:p>
            <a:pPr lvl="0" algn="ctr">
              <a:spcBef>
                <a:spcPts val="1000"/>
              </a:spcBef>
              <a:buClr>
                <a:srgbClr val="353535"/>
              </a:buClr>
            </a:pPr>
            <a:r>
              <a:rPr lang="en-US" sz="3400" b="1" dirty="0">
                <a:solidFill>
                  <a:schemeClr val="tx1"/>
                </a:solidFill>
                <a:effectLst>
                  <a:outerShdw blurRad="38100" dist="38100" dir="2700000" algn="tl">
                    <a:srgbClr val="000000">
                      <a:alpha val="43137"/>
                    </a:srgbClr>
                  </a:outerShdw>
                </a:effectLst>
                <a:latin typeface="Book Antiqua" panose="02040602050305030304" pitchFamily="18" charset="0"/>
              </a:rPr>
              <a:t>Commonwealth North</a:t>
            </a:r>
            <a:br>
              <a:rPr lang="en-US" sz="3400" b="1" dirty="0">
                <a:solidFill>
                  <a:schemeClr val="tx1"/>
                </a:solidFill>
                <a:effectLst>
                  <a:outerShdw blurRad="38100" dist="38100" dir="2700000" algn="tl">
                    <a:srgbClr val="000000">
                      <a:alpha val="43137"/>
                    </a:srgbClr>
                  </a:outerShdw>
                </a:effectLst>
                <a:latin typeface="Book Antiqua" panose="02040602050305030304" pitchFamily="18" charset="0"/>
              </a:rPr>
            </a:br>
            <a:r>
              <a:rPr lang="en-US" sz="3400" b="1" dirty="0">
                <a:solidFill>
                  <a:schemeClr val="tx1"/>
                </a:solidFill>
                <a:effectLst>
                  <a:outerShdw blurRad="38100" dist="38100" dir="2700000" algn="tl">
                    <a:srgbClr val="000000">
                      <a:alpha val="43137"/>
                    </a:srgbClr>
                  </a:outerShdw>
                </a:effectLst>
                <a:latin typeface="Book Antiqua" panose="02040602050305030304" pitchFamily="18" charset="0"/>
              </a:rPr>
              <a:t>Panel Discussion</a:t>
            </a:r>
            <a:br>
              <a:rPr lang="en-US" sz="3400" b="1" dirty="0">
                <a:solidFill>
                  <a:schemeClr val="tx1"/>
                </a:solidFill>
                <a:latin typeface="Book Antiqua" panose="02040602050305030304" pitchFamily="18" charset="0"/>
              </a:rPr>
            </a:br>
            <a:br>
              <a:rPr lang="en-US" sz="3400" b="1" dirty="0">
                <a:solidFill>
                  <a:prstClr val="black"/>
                </a:solidFill>
                <a:effectLst>
                  <a:outerShdw blurRad="38100" dist="38100" dir="2700000" algn="tl">
                    <a:srgbClr val="000000">
                      <a:alpha val="43137"/>
                    </a:srgbClr>
                  </a:outerShdw>
                </a:effectLst>
                <a:latin typeface="Book Antiqua" panose="02040602050305030304" pitchFamily="18" charset="0"/>
              </a:rPr>
            </a:br>
            <a:r>
              <a:rPr lang="en-US" sz="3600" b="1" dirty="0">
                <a:solidFill>
                  <a:srgbClr val="FFD13F"/>
                </a:solidFill>
                <a:effectLst>
                  <a:outerShdw blurRad="38100" dist="38100" dir="2700000" algn="tl">
                    <a:srgbClr val="000000">
                      <a:alpha val="43137"/>
                    </a:srgbClr>
                  </a:outerShdw>
                </a:effectLst>
                <a:latin typeface="Book Antiqua" panose="02040602050305030304" pitchFamily="18" charset="0"/>
              </a:rPr>
              <a:t>The Alaska Gasline</a:t>
            </a:r>
            <a:br>
              <a:rPr lang="en-US" sz="3600" b="1" dirty="0">
                <a:solidFill>
                  <a:srgbClr val="FFD13F"/>
                </a:solidFill>
                <a:effectLst>
                  <a:outerShdw blurRad="38100" dist="38100" dir="2700000" algn="tl">
                    <a:srgbClr val="000000">
                      <a:alpha val="43137"/>
                    </a:srgbClr>
                  </a:outerShdw>
                </a:effectLst>
                <a:latin typeface="Book Antiqua" panose="02040602050305030304" pitchFamily="18" charset="0"/>
              </a:rPr>
            </a:br>
            <a:r>
              <a:rPr lang="en-US" sz="3600" b="1" dirty="0">
                <a:solidFill>
                  <a:srgbClr val="FFD13F"/>
                </a:solidFill>
                <a:effectLst>
                  <a:outerShdw blurRad="38100" dist="38100" dir="2700000" algn="tl">
                    <a:srgbClr val="000000">
                      <a:alpha val="43137"/>
                    </a:srgbClr>
                  </a:outerShdw>
                </a:effectLst>
                <a:latin typeface="Book Antiqua" panose="02040602050305030304" pitchFamily="18" charset="0"/>
              </a:rPr>
              <a:t>Fiscal Questions &amp; Alaska’s Energy Future</a:t>
            </a:r>
            <a:br>
              <a:rPr lang="en-US" sz="3600" b="1" dirty="0">
                <a:solidFill>
                  <a:srgbClr val="FFD13F"/>
                </a:solidFill>
                <a:effectLst>
                  <a:outerShdw blurRad="38100" dist="38100" dir="2700000" algn="tl">
                    <a:srgbClr val="000000">
                      <a:alpha val="43137"/>
                    </a:srgbClr>
                  </a:outerShdw>
                </a:effectLst>
                <a:latin typeface="Book Antiqua" panose="02040602050305030304" pitchFamily="18" charset="0"/>
              </a:rPr>
            </a:br>
            <a:br>
              <a:rPr lang="en-US" sz="4000" b="1" dirty="0">
                <a:solidFill>
                  <a:srgbClr val="FFD13F"/>
                </a:solidFill>
                <a:effectLst>
                  <a:outerShdw blurRad="38100" dist="38100" dir="2700000" algn="tl">
                    <a:srgbClr val="000000">
                      <a:alpha val="43137"/>
                    </a:srgbClr>
                  </a:outerShdw>
                </a:effectLst>
                <a:latin typeface="Book Antiqua" panose="02040602050305030304" pitchFamily="18" charset="0"/>
              </a:rPr>
            </a:br>
            <a:r>
              <a:rPr lang="en-US" sz="4800" b="1" dirty="0">
                <a:solidFill>
                  <a:srgbClr val="FFD13F"/>
                </a:solidFill>
                <a:effectLst>
                  <a:outerShdw blurRad="38100" dist="38100" dir="2700000" algn="tl">
                    <a:srgbClr val="000000">
                      <a:alpha val="43137"/>
                    </a:srgbClr>
                  </a:outerShdw>
                </a:effectLst>
                <a:latin typeface="Book Antiqua" panose="02040602050305030304" pitchFamily="18" charset="0"/>
              </a:rPr>
              <a:t>Policymaker Considerations</a:t>
            </a:r>
            <a:br>
              <a:rPr lang="en-US" sz="4000" b="1" dirty="0">
                <a:solidFill>
                  <a:prstClr val="black"/>
                </a:solidFill>
                <a:effectLst>
                  <a:outerShdw blurRad="38100" dist="38100" dir="2700000" algn="tl">
                    <a:srgbClr val="000000">
                      <a:alpha val="43137"/>
                    </a:srgbClr>
                  </a:outerShdw>
                </a:effectLst>
                <a:latin typeface="Book Antiqua" panose="02040602050305030304" pitchFamily="18" charset="0"/>
              </a:rPr>
            </a:br>
            <a:br>
              <a:rPr lang="en-US" sz="4000" dirty="0">
                <a:solidFill>
                  <a:prstClr val="black"/>
                </a:solidFill>
                <a:effectLst>
                  <a:outerShdw blurRad="38100" dist="38100" dir="2700000" algn="tl">
                    <a:srgbClr val="000000">
                      <a:alpha val="43137"/>
                    </a:srgbClr>
                  </a:outerShdw>
                </a:effectLst>
                <a:latin typeface="Book Antiqua" panose="02040602050305030304" pitchFamily="18" charset="0"/>
              </a:rPr>
            </a:br>
            <a:r>
              <a:rPr lang="en-US" sz="3000" b="1" dirty="0">
                <a:solidFill>
                  <a:schemeClr val="tx1"/>
                </a:solidFill>
                <a:effectLst>
                  <a:outerShdw blurRad="38100" dist="38100" dir="2700000" algn="tl">
                    <a:srgbClr val="000000">
                      <a:alpha val="43137"/>
                    </a:srgbClr>
                  </a:outerShdw>
                </a:effectLst>
                <a:latin typeface="Book Antiqua" panose="02040602050305030304" pitchFamily="18" charset="0"/>
              </a:rPr>
              <a:t>Senator Cathy Giessel (Dist. E–Anchorage) </a:t>
            </a:r>
            <a:br>
              <a:rPr lang="en-US" sz="3000" b="1" dirty="0">
                <a:solidFill>
                  <a:schemeClr val="tx1"/>
                </a:solidFill>
                <a:effectLst>
                  <a:outerShdw blurRad="38100" dist="38100" dir="2700000" algn="tl">
                    <a:srgbClr val="000000">
                      <a:alpha val="43137"/>
                    </a:srgbClr>
                  </a:outerShdw>
                </a:effectLst>
                <a:latin typeface="Book Antiqua" panose="02040602050305030304" pitchFamily="18" charset="0"/>
              </a:rPr>
            </a:br>
            <a:r>
              <a:rPr lang="en-US" sz="3000" b="1" dirty="0">
                <a:solidFill>
                  <a:schemeClr val="tx1"/>
                </a:solidFill>
                <a:effectLst>
                  <a:outerShdw blurRad="38100" dist="38100" dir="2700000" algn="tl">
                    <a:srgbClr val="000000">
                      <a:alpha val="43137"/>
                    </a:srgbClr>
                  </a:outerShdw>
                </a:effectLst>
                <a:latin typeface="Book Antiqua" panose="02040602050305030304" pitchFamily="18" charset="0"/>
              </a:rPr>
              <a:t>Senate Majority Leader &amp; Senate Resources Committee Chair</a:t>
            </a:r>
            <a:br>
              <a:rPr lang="en-US" sz="3000" b="1" dirty="0">
                <a:solidFill>
                  <a:schemeClr val="tx1"/>
                </a:solidFill>
                <a:effectLst>
                  <a:outerShdw blurRad="38100" dist="38100" dir="2700000" algn="tl">
                    <a:srgbClr val="000000">
                      <a:alpha val="43137"/>
                    </a:srgbClr>
                  </a:outerShdw>
                </a:effectLst>
                <a:latin typeface="Book Antiqua" panose="02040602050305030304" pitchFamily="18" charset="0"/>
              </a:rPr>
            </a:br>
            <a:br>
              <a:rPr lang="en-US" sz="3000" b="1" dirty="0">
                <a:solidFill>
                  <a:schemeClr val="tx1"/>
                </a:solidFill>
                <a:effectLst>
                  <a:outerShdw blurRad="38100" dist="38100" dir="2700000" algn="tl">
                    <a:srgbClr val="000000">
                      <a:alpha val="43137"/>
                    </a:srgbClr>
                  </a:outerShdw>
                </a:effectLst>
                <a:latin typeface="Book Antiqua" panose="02040602050305030304" pitchFamily="18" charset="0"/>
              </a:rPr>
            </a:br>
            <a:r>
              <a:rPr lang="en-US" sz="3000" b="1" dirty="0">
                <a:solidFill>
                  <a:schemeClr val="tx1"/>
                </a:solidFill>
                <a:effectLst>
                  <a:outerShdw blurRad="38100" dist="38100" dir="2700000" algn="tl">
                    <a:srgbClr val="000000">
                      <a:alpha val="43137"/>
                    </a:srgbClr>
                  </a:outerShdw>
                </a:effectLst>
                <a:latin typeface="Book Antiqua" panose="02040602050305030304" pitchFamily="18" charset="0"/>
              </a:rPr>
              <a:t>June 5, 2026</a:t>
            </a:r>
          </a:p>
        </p:txBody>
      </p:sp>
      <p:sp>
        <p:nvSpPr>
          <p:cNvPr id="5" name="Slide Number Placeholder 4">
            <a:extLst>
              <a:ext uri="{FF2B5EF4-FFF2-40B4-BE49-F238E27FC236}">
                <a16:creationId xmlns:a16="http://schemas.microsoft.com/office/drawing/2014/main" id="{A8F2B548-4B0C-58F6-C76E-B872B75DF4A0}"/>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1773831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821B4E7-BEDC-793F-25BC-776ACC27EF99}"/>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A3055A81-4173-5F39-030E-00EA6F8FECE0}"/>
              </a:ext>
            </a:extLst>
          </p:cNvPr>
          <p:cNvSpPr txBox="1">
            <a:spLocks/>
          </p:cNvSpPr>
          <p:nvPr/>
        </p:nvSpPr>
        <p:spPr>
          <a:xfrm>
            <a:off x="428539" y="1821122"/>
            <a:ext cx="11334921" cy="855818"/>
          </a:xfrm>
          <a:prstGeom prst="rect">
            <a:avLst/>
          </a:prstGeom>
          <a:effectLst/>
        </p:spPr>
        <p:txBody>
          <a:bodyPr vert="horz" wrap="square" lIns="91440" tIns="45720" rIns="91440" bIns="45720" rtlCol="0" anchor="ctr">
            <a:normAutofit fontScale="25000" lnSpcReduction="2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2000"/>
              </a:spcAft>
            </a:pPr>
            <a:r>
              <a:rPr lang="en-US" sz="12800" b="1" dirty="0">
                <a:solidFill>
                  <a:schemeClr val="tx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The Legislature’s decisions must be guided by its fiduciary duties and Constitutional pledge to the people of Alaska</a:t>
            </a:r>
            <a:endParaRPr lang="en-US" sz="12800" dirty="0">
              <a:solidFill>
                <a:schemeClr val="tx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a:spcAft>
                <a:spcPts val="2000"/>
              </a:spcAft>
            </a:pPr>
            <a:endParaRPr lang="en-US" sz="9600" dirty="0">
              <a:solidFill>
                <a:srgbClr val="353535"/>
              </a:solidFill>
              <a:effectLst>
                <a:outerShdw blurRad="50800" dist="38100" dir="5400000" algn="t" rotWithShape="0">
                  <a:prstClr val="black">
                    <a:alpha val="40000"/>
                  </a:prstClr>
                </a:outerShdw>
              </a:effectLst>
              <a:latin typeface="Book Antiqua" panose="02040602050305030304" pitchFamily="18" charset="0"/>
              <a:ea typeface="+mn-ea"/>
              <a:cs typeface="Aptos Serif" panose="02020604070405020304" pitchFamily="18" charset="0"/>
              <a:sym typeface="Wingdings" panose="05000000000000000000" pitchFamily="2" charset="2"/>
            </a:endParaRPr>
          </a:p>
          <a:p>
            <a:pPr>
              <a:spcAft>
                <a:spcPts val="2000"/>
              </a:spcAft>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a:t>
            </a:r>
          </a:p>
          <a:p>
            <a:pPr>
              <a:spcAft>
                <a:spcPts val="2000"/>
              </a:spcAft>
            </a:pPr>
            <a:r>
              <a:rPr lang="en-US" sz="4500"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			</a:t>
            </a:r>
            <a:endParaRPr lang="en-US" sz="4000" dirty="0">
              <a:solidFill>
                <a:schemeClr val="tx1"/>
              </a:solidFill>
              <a:effectLst>
                <a:outerShdw blurRad="63500" sx="102000" sy="102000" algn="ctr" rotWithShape="0">
                  <a:prstClr val="black">
                    <a:alpha val="40000"/>
                  </a:prstClr>
                </a:outerShdw>
              </a:effectLst>
              <a:latin typeface="Book Antiqua" panose="02040602050305030304" pitchFamily="18" charset="0"/>
              <a:cs typeface="Aptos Serif" panose="02020604070405020304" pitchFamily="18" charset="0"/>
            </a:endParaRPr>
          </a:p>
        </p:txBody>
      </p:sp>
      <p:sp>
        <p:nvSpPr>
          <p:cNvPr id="5" name="Slide Number Placeholder 4">
            <a:extLst>
              <a:ext uri="{FF2B5EF4-FFF2-40B4-BE49-F238E27FC236}">
                <a16:creationId xmlns:a16="http://schemas.microsoft.com/office/drawing/2014/main" id="{935C3CFF-8169-6399-C4AC-5E2C8544B71D}"/>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Title 1">
            <a:extLst>
              <a:ext uri="{FF2B5EF4-FFF2-40B4-BE49-F238E27FC236}">
                <a16:creationId xmlns:a16="http://schemas.microsoft.com/office/drawing/2014/main" id="{D75912BD-4FAA-ECB6-A8F4-9E66F3159810}"/>
              </a:ext>
            </a:extLst>
          </p:cNvPr>
          <p:cNvSpPr txBox="1">
            <a:spLocks/>
          </p:cNvSpPr>
          <p:nvPr/>
        </p:nvSpPr>
        <p:spPr>
          <a:xfrm>
            <a:off x="5278674" y="1437102"/>
            <a:ext cx="6566193" cy="8811435"/>
          </a:xfrm>
          <a:prstGeom prst="rect">
            <a:avLst/>
          </a:prstGeom>
          <a:effectLst/>
        </p:spPr>
        <p:txBody>
          <a:bodyPr vert="horz" wrap="square" lIns="91440" tIns="45720" rIns="91440" bIns="45720" rtlCol="0" anchor="ctr">
            <a:normAutofit fontScale="25000" lnSpcReduction="2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2000"/>
              </a:spcAft>
            </a:pPr>
            <a:r>
              <a:rPr lang="en-US" sz="11200" b="1"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rPr>
              <a:t>Jay Hammond, Governor 1974-1982 during our oil boom and initial rise to economic prosperity:</a:t>
            </a:r>
          </a:p>
          <a:p>
            <a:pPr>
              <a:spcAft>
                <a:spcPts val="2000"/>
              </a:spcAft>
            </a:pPr>
            <a:r>
              <a:rPr lang="en-US" sz="11200" i="1"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rPr>
              <a:t>While the gush of oil wealth in the late 1970s provided the potential for financing state government, the jury is still out as to whether we have the ability to administer state government prudently. Perhaps the best inducement, indeed obligation to do so, lies in Article 8, Section 2, of Alaska’s constitution . . . </a:t>
            </a:r>
          </a:p>
          <a:p>
            <a:pPr>
              <a:spcAft>
                <a:spcPts val="2000"/>
              </a:spcAft>
            </a:pPr>
            <a:r>
              <a:rPr lang="en-US" sz="11200" cap="small"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rPr>
              <a:t>Diapering the Devil (2011), </a:t>
            </a:r>
            <a:r>
              <a:rPr lang="en-US" sz="11200"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rPr>
              <a:t>p. 7</a:t>
            </a:r>
          </a:p>
          <a:p>
            <a:pPr>
              <a:spcAft>
                <a:spcPts val="2000"/>
              </a:spcAft>
            </a:pPr>
            <a:r>
              <a:rPr lang="en-US" sz="9600" i="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p>
          <a:p>
            <a:pPr>
              <a:spcAft>
                <a:spcPts val="2000"/>
              </a:spcAft>
            </a:pPr>
            <a:endParaRPr lang="en-US" sz="9600" dirty="0">
              <a:solidFill>
                <a:schemeClr val="accent1"/>
              </a:solidFill>
              <a:effectLst>
                <a:outerShdw blurRad="50800" dist="38100" dir="5400000" algn="t" rotWithShape="0">
                  <a:prstClr val="black">
                    <a:alpha val="40000"/>
                  </a:prstClr>
                </a:outerShdw>
              </a:effectLst>
              <a:latin typeface="Book Antiqua" panose="02040602050305030304" pitchFamily="18" charset="0"/>
              <a:ea typeface="+mn-ea"/>
              <a:cs typeface="Aptos Serif" panose="02020604070405020304" pitchFamily="18" charset="0"/>
              <a:sym typeface="Wingdings" panose="05000000000000000000" pitchFamily="2" charset="2"/>
            </a:endParaRPr>
          </a:p>
          <a:p>
            <a:pPr>
              <a:spcAft>
                <a:spcPts val="2000"/>
              </a:spcAft>
            </a:pPr>
            <a:endParaRPr lang="en-US" sz="9600" dirty="0">
              <a:solidFill>
                <a:srgbClr val="353535"/>
              </a:solidFill>
              <a:effectLst>
                <a:outerShdw blurRad="50800" dist="38100" dir="5400000" algn="t" rotWithShape="0">
                  <a:prstClr val="black">
                    <a:alpha val="40000"/>
                  </a:prstClr>
                </a:outerShdw>
              </a:effectLst>
              <a:latin typeface="Book Antiqua" panose="02040602050305030304" pitchFamily="18" charset="0"/>
              <a:ea typeface="+mn-ea"/>
              <a:cs typeface="Aptos Serif" panose="02020604070405020304" pitchFamily="18" charset="0"/>
              <a:sym typeface="Wingdings" panose="05000000000000000000" pitchFamily="2" charset="2"/>
            </a:endParaRPr>
          </a:p>
          <a:p>
            <a:pPr>
              <a:spcAft>
                <a:spcPts val="2000"/>
              </a:spcAft>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a:spcAft>
                <a:spcPts val="2000"/>
              </a:spcAft>
            </a:pPr>
            <a:r>
              <a:rPr lang="en-US" sz="4500"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			</a:t>
            </a:r>
            <a:endParaRPr lang="en-US" sz="4000" dirty="0">
              <a:solidFill>
                <a:schemeClr val="tx1"/>
              </a:solidFill>
              <a:effectLst>
                <a:outerShdw blurRad="63500" sx="102000" sy="102000" algn="ctr" rotWithShape="0">
                  <a:prstClr val="black">
                    <a:alpha val="40000"/>
                  </a:prstClr>
                </a:outerShdw>
              </a:effectLst>
              <a:latin typeface="Book Antiqua" panose="02040602050305030304" pitchFamily="18" charset="0"/>
              <a:cs typeface="Aptos Serif" panose="02020604070405020304" pitchFamily="18" charset="0"/>
            </a:endParaRPr>
          </a:p>
        </p:txBody>
      </p:sp>
      <p:pic>
        <p:nvPicPr>
          <p:cNvPr id="9" name="Picture 8">
            <a:extLst>
              <a:ext uri="{FF2B5EF4-FFF2-40B4-BE49-F238E27FC236}">
                <a16:creationId xmlns:a16="http://schemas.microsoft.com/office/drawing/2014/main" id="{BC362737-FB14-277E-3BBD-8606205D4209}"/>
              </a:ext>
            </a:extLst>
          </p:cNvPr>
          <p:cNvPicPr>
            <a:picLocks noChangeAspect="1"/>
          </p:cNvPicPr>
          <p:nvPr/>
        </p:nvPicPr>
        <p:blipFill>
          <a:blip r:embed="rId3">
            <a:extLst>
              <a:ext uri="{28A0092B-C50C-407E-A947-70E740481C1C}">
                <a14:useLocalDpi xmlns:a14="http://schemas.microsoft.com/office/drawing/2010/main" val="0"/>
              </a:ext>
            </a:extLst>
          </a:blip>
          <a:srcRect r="13349"/>
          <a:stretch>
            <a:fillRect/>
          </a:stretch>
        </p:blipFill>
        <p:spPr>
          <a:xfrm>
            <a:off x="834249" y="2472941"/>
            <a:ext cx="4239391" cy="2859058"/>
          </a:xfrm>
          <a:prstGeom prst="rect">
            <a:avLst/>
          </a:prstGeom>
        </p:spPr>
      </p:pic>
      <p:sp>
        <p:nvSpPr>
          <p:cNvPr id="11" name="Slide Number Placeholder 2">
            <a:extLst>
              <a:ext uri="{FF2B5EF4-FFF2-40B4-BE49-F238E27FC236}">
                <a16:creationId xmlns:a16="http://schemas.microsoft.com/office/drawing/2014/main" id="{05FF667A-A722-6AB4-5242-4378353898EE}"/>
              </a:ext>
            </a:extLst>
          </p:cNvPr>
          <p:cNvSpPr txBox="1">
            <a:spLocks/>
          </p:cNvSpPr>
          <p:nvPr/>
        </p:nvSpPr>
        <p:spPr>
          <a:xfrm>
            <a:off x="11415660" y="6529916"/>
            <a:ext cx="399621"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1</a:t>
            </a:fld>
            <a:endParaRPr lang="en-US" dirty="0"/>
          </a:p>
        </p:txBody>
      </p:sp>
    </p:spTree>
    <p:extLst>
      <p:ext uri="{BB962C8B-B14F-4D97-AF65-F5344CB8AC3E}">
        <p14:creationId xmlns:p14="http://schemas.microsoft.com/office/powerpoint/2010/main" val="544370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B8614F6-7765-4F61-E0ED-862500F1FFC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0ED17F9-FD82-BAFB-343B-B9EDB2EEEC6B}"/>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CD78E042-F75F-6809-C46C-F10D40FC6AD9}"/>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2</a:t>
            </a:fld>
            <a:endParaRPr lang="en-US" dirty="0"/>
          </a:p>
        </p:txBody>
      </p:sp>
      <p:sp>
        <p:nvSpPr>
          <p:cNvPr id="13" name="Title 1">
            <a:extLst>
              <a:ext uri="{FF2B5EF4-FFF2-40B4-BE49-F238E27FC236}">
                <a16:creationId xmlns:a16="http://schemas.microsoft.com/office/drawing/2014/main" id="{563CF12B-DE8E-D7A2-E8BA-6ED69B432329}"/>
              </a:ext>
            </a:extLst>
          </p:cNvPr>
          <p:cNvSpPr txBox="1">
            <a:spLocks/>
          </p:cNvSpPr>
          <p:nvPr/>
        </p:nvSpPr>
        <p:spPr>
          <a:xfrm>
            <a:off x="826311" y="2862302"/>
            <a:ext cx="10589349" cy="3615861"/>
          </a:xfrm>
          <a:prstGeom prst="rect">
            <a:avLst/>
          </a:prstGeom>
          <a:effectLst/>
        </p:spPr>
        <p:txBody>
          <a:bodyPr vert="horz" wrap="square" lIns="91440" tIns="45720" rIns="91440" bIns="45720" rtlCol="0" anchor="ctr">
            <a:normAutofit fontScale="25000" lnSpcReduction="2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2000"/>
              </a:spcAft>
            </a:pPr>
            <a:r>
              <a:rPr lang="en-US" sz="10400" b="1" dirty="0">
                <a:solidFill>
                  <a:schemeClr val="tx1"/>
                </a:solidFill>
                <a:latin typeface="Book Antiqua" panose="02040602050305030304" pitchFamily="18" charset="0"/>
                <a:cs typeface="Aptos Serif" panose="02020604070405020304" pitchFamily="18" charset="0"/>
                <a:sym typeface="Wingdings" panose="05000000000000000000" pitchFamily="2" charset="2"/>
              </a:rPr>
              <a:t>Alaska Constitution, Article 8, Section 2:</a:t>
            </a:r>
          </a:p>
          <a:p>
            <a:r>
              <a:rPr lang="en-US" sz="10400" i="1"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rPr>
              <a:t>The legislature shall provide for the utilization, development, and conservation of all natural resources belonging to the State, including land and waters, for the maximum benefit of its people. </a:t>
            </a:r>
            <a:endParaRPr lang="en-US" sz="10400" i="1" dirty="0">
              <a:solidFill>
                <a:schemeClr val="tx1"/>
              </a:solidFill>
              <a:effectLst>
                <a:outerShdw blurRad="38100" dist="38100" dir="2700000" algn="tl">
                  <a:srgbClr val="000000">
                    <a:alpha val="43137"/>
                  </a:srgbClr>
                </a:outerShdw>
              </a:effectLst>
              <a:latin typeface="Book Antiqua" panose="02040602050305030304" pitchFamily="18" charset="0"/>
              <a:ea typeface="+mn-ea"/>
              <a:cs typeface="Aptos Serif" panose="02020604070405020304" pitchFamily="18" charset="0"/>
              <a:sym typeface="Wingdings" panose="05000000000000000000" pitchFamily="2" charset="2"/>
            </a:endParaRPr>
          </a:p>
          <a:p>
            <a:endParaRPr lang="en-US" sz="12000" dirty="0">
              <a:solidFill>
                <a:schemeClr val="tx1"/>
              </a:solidFill>
              <a:latin typeface="Book Antiqua" panose="02040602050305030304" pitchFamily="18" charset="0"/>
              <a:ea typeface="+mn-ea"/>
              <a:cs typeface="Aptos Serif" panose="02020604070405020304" pitchFamily="18" charset="0"/>
              <a:sym typeface="Wingdings" panose="05000000000000000000" pitchFamily="2" charset="2"/>
            </a:endParaRPr>
          </a:p>
          <a:p>
            <a:r>
              <a:rPr lang="en-US" sz="10400" b="1" dirty="0">
                <a:solidFill>
                  <a:schemeClr val="tx1"/>
                </a:solidFill>
                <a:latin typeface="Book Antiqua" panose="02040602050305030304" pitchFamily="18" charset="0"/>
                <a:ea typeface="+mn-ea"/>
                <a:cs typeface="Aptos Serif" panose="02020604070405020304" pitchFamily="18" charset="0"/>
                <a:sym typeface="Wingdings" panose="05000000000000000000" pitchFamily="2" charset="2"/>
              </a:rPr>
              <a:t>Congress, debating Alaska Statehood, bestowed our new state its land and mineral rights with an intent to monetize them to ensure success:</a:t>
            </a:r>
          </a:p>
          <a:p>
            <a:endParaRPr lang="en-US" sz="10400" dirty="0">
              <a:solidFill>
                <a:schemeClr val="tx1"/>
              </a:solidFill>
              <a:latin typeface="Book Antiqua" panose="02040602050305030304" pitchFamily="18" charset="0"/>
              <a:ea typeface="+mn-ea"/>
              <a:cs typeface="Aptos Serif" panose="02020604070405020304" pitchFamily="18" charset="0"/>
              <a:sym typeface="Wingdings" panose="05000000000000000000" pitchFamily="2" charset="2"/>
            </a:endParaRPr>
          </a:p>
          <a:p>
            <a:pPr>
              <a:spcAft>
                <a:spcPts val="2000"/>
              </a:spcAft>
            </a:pPr>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ea typeface="+mn-ea"/>
                <a:cs typeface="Aptos Serif" panose="02020604070405020304" pitchFamily="18" charset="0"/>
                <a:sym typeface="Wingdings" panose="05000000000000000000" pitchFamily="2" charset="2"/>
              </a:rPr>
              <a:t>“In some respects, the most serious [problem facing Alaska] of all—is that of financing the basic functions of State government.”</a:t>
            </a:r>
          </a:p>
          <a:p>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rPr>
              <a:t>“To attain this result, the State is given the right to select lands known known or believed to be mineral in character . . .  It is also specifically given the right to select lands which may now be under lease for oil and gas or coal development . . . ” </a:t>
            </a:r>
          </a:p>
          <a:p>
            <a:endPar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endParaRPr>
          </a:p>
          <a:p>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rPr>
              <a:t>- H.R. 7999 H. Rept. No. 624, 85th Congress, 1st Session, June 25, 1957</a:t>
            </a:r>
          </a:p>
          <a:p>
            <a:endParaRPr lang="en-US" sz="10400" dirty="0">
              <a:solidFill>
                <a:schemeClr val="tx1"/>
              </a:solidFill>
              <a:latin typeface="Book Antiqua" panose="02040602050305030304" pitchFamily="18" charset="0"/>
              <a:cs typeface="Aptos Serif" panose="02020604070405020304" pitchFamily="18" charset="0"/>
              <a:sym typeface="Wingdings" panose="05000000000000000000" pitchFamily="2" charset="2"/>
            </a:endParaRPr>
          </a:p>
          <a:p>
            <a:pPr>
              <a:spcAft>
                <a:spcPts val="2000"/>
              </a:spcAft>
            </a:pPr>
            <a:endParaRPr lang="en-US" sz="11200" dirty="0">
              <a:solidFill>
                <a:schemeClr val="tx1"/>
              </a:solidFill>
              <a:effectLst>
                <a:outerShdw blurRad="50800" dist="38100" dir="5400000" algn="t" rotWithShape="0">
                  <a:prstClr val="black">
                    <a:alpha val="40000"/>
                  </a:prstClr>
                </a:outerShdw>
              </a:effectLst>
              <a:latin typeface="Book Antiqua" panose="02040602050305030304" pitchFamily="18" charset="0"/>
              <a:ea typeface="+mn-ea"/>
              <a:cs typeface="Aptos Serif" panose="02020604070405020304" pitchFamily="18" charset="0"/>
              <a:sym typeface="Wingdings" panose="05000000000000000000" pitchFamily="2" charset="2"/>
            </a:endParaRPr>
          </a:p>
          <a:p>
            <a:pPr>
              <a:spcAft>
                <a:spcPts val="2000"/>
              </a:spcAft>
            </a:pPr>
            <a:endParaRPr lang="en-US" sz="112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a:spcAft>
                <a:spcPts val="2000"/>
              </a:spcAft>
            </a:pPr>
            <a:r>
              <a:rPr lang="en-US" sz="4500"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			</a:t>
            </a:r>
            <a:endParaRPr lang="en-US" sz="4000" dirty="0">
              <a:solidFill>
                <a:schemeClr val="tx1"/>
              </a:solidFill>
              <a:effectLst>
                <a:outerShdw blurRad="63500" sx="102000" sy="102000" algn="ctr" rotWithShape="0">
                  <a:prstClr val="black">
                    <a:alpha val="40000"/>
                  </a:prstClr>
                </a:outerShdw>
              </a:effectLst>
              <a:latin typeface="Book Antiqua" panose="02040602050305030304" pitchFamily="18" charset="0"/>
              <a:cs typeface="Aptos Serif" panose="02020604070405020304" pitchFamily="18" charset="0"/>
            </a:endParaRPr>
          </a:p>
        </p:txBody>
      </p:sp>
    </p:spTree>
    <p:extLst>
      <p:ext uri="{BB962C8B-B14F-4D97-AF65-F5344CB8AC3E}">
        <p14:creationId xmlns:p14="http://schemas.microsoft.com/office/powerpoint/2010/main" val="2842151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42A2F11-A84E-A632-A725-1C2C8AF1DB6E}"/>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E9E66CE-7813-5485-0DA2-8DD39413B96C}"/>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1876045A-BACB-5160-2712-2AB8F8D5ECB9}"/>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3</a:t>
            </a:fld>
            <a:endParaRPr lang="en-US" dirty="0"/>
          </a:p>
        </p:txBody>
      </p:sp>
      <p:sp>
        <p:nvSpPr>
          <p:cNvPr id="2" name="Title 1">
            <a:extLst>
              <a:ext uri="{FF2B5EF4-FFF2-40B4-BE49-F238E27FC236}">
                <a16:creationId xmlns:a16="http://schemas.microsoft.com/office/drawing/2014/main" id="{2BD08FA4-3A7B-461A-9424-96254B9E993C}"/>
              </a:ext>
            </a:extLst>
          </p:cNvPr>
          <p:cNvSpPr txBox="1">
            <a:spLocks/>
          </p:cNvSpPr>
          <p:nvPr/>
        </p:nvSpPr>
        <p:spPr>
          <a:xfrm>
            <a:off x="988176" y="883624"/>
            <a:ext cx="10215648" cy="5542786"/>
          </a:xfrm>
          <a:prstGeom prst="rect">
            <a:avLst/>
          </a:prstGeom>
          <a:effectLst/>
        </p:spPr>
        <p:txBody>
          <a:bodyPr vert="horz" wrap="square" lIns="91440" tIns="45720" rIns="91440" bIns="45720" rtlCol="0" anchor="ctr">
            <a:normAutofit fontScale="32500" lnSpcReduction="2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7000" dirty="0">
              <a:solidFill>
                <a:srgbClr val="0D0D0D"/>
              </a:solidFill>
              <a:latin typeface="Book Antiqua" panose="02040602050305030304" pitchFamily="18" charset="0"/>
              <a:cs typeface="Times New Roman" panose="02020603050405020304" pitchFamily="18" charset="0"/>
            </a:endParaRPr>
          </a:p>
          <a:p>
            <a:r>
              <a:rPr lang="en-US" sz="86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“I feel . . . that this amount of land is needed in order to give the new State a sufficient tax base to allow a reasonable assurance of its future existence.” </a:t>
            </a:r>
          </a:p>
          <a:p>
            <a:endParaRPr lang="en-US" sz="35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endParaRPr>
          </a:p>
          <a:p>
            <a:r>
              <a:rPr lang="en-US" sz="65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		</a:t>
            </a:r>
            <a:r>
              <a:rPr lang="en-US" sz="86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-Representative William Dawson, Utah</a:t>
            </a:r>
          </a:p>
          <a:p>
            <a:endParaRPr lang="en-US" sz="6500" b="1"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endParaRPr>
          </a:p>
          <a:p>
            <a:endParaRPr lang="en-US" sz="7000" b="1"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endParaRPr>
          </a:p>
          <a:p>
            <a:r>
              <a:rPr lang="en-US" sz="86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“[I]f you want to develop [the resources of] a territory, turn it over to the State and let us hope that there is wise economic and political leadership in the State so that they, in turn, will turn it back to the people who will come there from every state in the Union.”</a:t>
            </a:r>
          </a:p>
          <a:p>
            <a:endParaRPr lang="en-US" sz="35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endParaRPr>
          </a:p>
          <a:p>
            <a:r>
              <a:rPr lang="en-US" sz="65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		</a:t>
            </a:r>
            <a:r>
              <a:rPr lang="en-US" sz="86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-Representative Arthur Miller, Nebraska</a:t>
            </a:r>
            <a:endParaRPr lang="en-US" sz="8600"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a:spcAft>
                <a:spcPts val="2000"/>
              </a:spcAft>
            </a:pPr>
            <a:r>
              <a:rPr lang="en-US" sz="4500"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			</a:t>
            </a:r>
            <a:endParaRPr lang="en-US" sz="4000" dirty="0">
              <a:solidFill>
                <a:schemeClr val="tx1"/>
              </a:solidFill>
              <a:effectLst>
                <a:outerShdw blurRad="63500" sx="102000" sy="102000" algn="ctr" rotWithShape="0">
                  <a:prstClr val="black">
                    <a:alpha val="40000"/>
                  </a:prstClr>
                </a:outerShdw>
              </a:effectLst>
              <a:latin typeface="Book Antiqua" panose="02040602050305030304" pitchFamily="18" charset="0"/>
              <a:cs typeface="Aptos Serif" panose="02020604070405020304" pitchFamily="18" charset="0"/>
            </a:endParaRPr>
          </a:p>
        </p:txBody>
      </p:sp>
    </p:spTree>
    <p:extLst>
      <p:ext uri="{BB962C8B-B14F-4D97-AF65-F5344CB8AC3E}">
        <p14:creationId xmlns:p14="http://schemas.microsoft.com/office/powerpoint/2010/main" val="3294816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5ADC93C-4AA6-CB7D-3240-9604AD11B10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E9A5C79F-B874-F149-472E-BD648CDB8658}"/>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A7022703-5679-3808-FB73-2516684ED43A}"/>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4</a:t>
            </a:fld>
            <a:endParaRPr lang="en-US" dirty="0"/>
          </a:p>
        </p:txBody>
      </p:sp>
      <p:sp>
        <p:nvSpPr>
          <p:cNvPr id="2" name="Title 1">
            <a:extLst>
              <a:ext uri="{FF2B5EF4-FFF2-40B4-BE49-F238E27FC236}">
                <a16:creationId xmlns:a16="http://schemas.microsoft.com/office/drawing/2014/main" id="{6490DD52-D243-AAF4-7389-FB4E50B078B8}"/>
              </a:ext>
            </a:extLst>
          </p:cNvPr>
          <p:cNvSpPr txBox="1">
            <a:spLocks/>
          </p:cNvSpPr>
          <p:nvPr/>
        </p:nvSpPr>
        <p:spPr>
          <a:xfrm>
            <a:off x="477992" y="355600"/>
            <a:ext cx="11236015" cy="6591300"/>
          </a:xfrm>
          <a:prstGeom prst="rect">
            <a:avLst/>
          </a:prstGeom>
          <a:effectLst/>
        </p:spPr>
        <p:txBody>
          <a:bodyPr vert="horz" wrap="square" lIns="91440" tIns="45720" rIns="91440" bIns="45720" rtlCol="0" anchor="ctr">
            <a:normAutofit fontScale="25000" lnSpcReduction="2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endParaRPr>
          </a:p>
          <a:p>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On March 20, the Governor introduced SB 280:</a:t>
            </a:r>
          </a:p>
          <a:p>
            <a:pPr marL="800100" lvl="1" indent="-342900">
              <a:lnSpc>
                <a:spcPct val="120000"/>
              </a:lnSpc>
              <a:buFont typeface="Symbol" panose="05050102010706020507" pitchFamily="18" charset="2"/>
              <a:buChar char=""/>
            </a:pPr>
            <a:r>
              <a:rPr lang="en-US" sz="104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Complete petroleum property tax relief from State &amp; Municipal taxes</a:t>
            </a:r>
          </a:p>
          <a:p>
            <a:pPr marL="800100" lvl="1" indent="-342900">
              <a:lnSpc>
                <a:spcPct val="120000"/>
              </a:lnSpc>
              <a:buFont typeface="Symbol" panose="05050102010706020507" pitchFamily="18" charset="2"/>
              <a:buChar char=""/>
            </a:pPr>
            <a:r>
              <a:rPr lang="en-US" sz="104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For 10 years of commercial operations or until 1.0 Bcf/day</a:t>
            </a:r>
          </a:p>
          <a:p>
            <a:pPr marL="800100" lvl="1" indent="-342900">
              <a:lnSpc>
                <a:spcPct val="120000"/>
              </a:lnSpc>
              <a:buFont typeface="Symbol" panose="05050102010706020507" pitchFamily="18" charset="2"/>
              <a:buChar char=""/>
            </a:pPr>
            <a:r>
              <a:rPr lang="en-US" sz="104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Then $0.06/Mcf Alternative Volumetric Tax (AVT)</a:t>
            </a:r>
          </a:p>
          <a:p>
            <a:pPr marL="800100" lvl="1" indent="-342900">
              <a:lnSpc>
                <a:spcPct val="120000"/>
              </a:lnSpc>
              <a:buFont typeface="Symbol" panose="05050102010706020507" pitchFamily="18" charset="2"/>
              <a:buChar char=""/>
            </a:pPr>
            <a:r>
              <a:rPr lang="en-US" sz="104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Distributed to communities via Department of Revenue regulations</a:t>
            </a:r>
          </a:p>
          <a:p>
            <a:pPr marL="800100" lvl="1" indent="-342900">
              <a:lnSpc>
                <a:spcPct val="120000"/>
              </a:lnSpc>
              <a:buFont typeface="Symbol" panose="05050102010706020507" pitchFamily="18" charset="2"/>
              <a:buChar char=""/>
            </a:pPr>
            <a:r>
              <a:rPr lang="en-US" sz="104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1% annual “inflation” adjustment</a:t>
            </a:r>
          </a:p>
          <a:p>
            <a:pPr marL="800100" lvl="1" indent="-342900">
              <a:lnSpc>
                <a:spcPct val="120000"/>
              </a:lnSpc>
              <a:buFont typeface="Symbol" panose="05050102010706020507" pitchFamily="18" charset="2"/>
              <a:buChar char=""/>
            </a:pPr>
            <a:r>
              <a:rPr lang="en-US" sz="104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Revenue estimate $74 million annually, or 90% tax cut at full operations</a:t>
            </a:r>
          </a:p>
          <a:p>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 </a:t>
            </a:r>
          </a:p>
          <a:p>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The Legislature was challenged with vetting the policy and mechanics of SB 280, examining and scrutinizing the AGDC/</a:t>
            </a:r>
            <a:r>
              <a:rPr lang="en-US" sz="10400" dirty="0" err="1">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Glenfarne</a:t>
            </a:r>
            <a:r>
              <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 transaction, and weighing the best interests of Alaska’s impacted communities and the State.</a:t>
            </a:r>
            <a:endParaRPr lang="en-US" sz="10400" dirty="0">
              <a:solidFill>
                <a:schemeClr val="tx1"/>
              </a:solidFill>
              <a:effectLst>
                <a:outerShdw blurRad="38100" dist="38100" dir="2700000" algn="tl">
                  <a:srgbClr val="000000">
                    <a:alpha val="43137"/>
                  </a:srgbClr>
                </a:outerShdw>
              </a:effectLst>
              <a:latin typeface="Book Antiqua" panose="02040602050305030304" pitchFamily="18" charset="0"/>
              <a:cs typeface="Aptos Serif" panose="02020604070405020304" pitchFamily="18" charset="0"/>
              <a:sym typeface="Wingdings" panose="05000000000000000000" pitchFamily="2" charset="2"/>
            </a:endParaRPr>
          </a:p>
          <a:p>
            <a:pPr marL="571500" indent="-571500">
              <a:spcAft>
                <a:spcPts val="2000"/>
              </a:spcAft>
              <a:buFont typeface="Arial" panose="020B0604020202020204" pitchFamily="34" charset="0"/>
              <a:buChar char="•"/>
            </a:pPr>
            <a:endPar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a:spcAft>
                <a:spcPts val="2000"/>
              </a:spcAft>
            </a:pPr>
            <a:r>
              <a:rPr lang="en-US" sz="4500"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			</a:t>
            </a:r>
            <a:endParaRPr lang="en-US" sz="4000" dirty="0">
              <a:solidFill>
                <a:schemeClr val="tx1"/>
              </a:solidFill>
              <a:effectLst>
                <a:outerShdw blurRad="63500" sx="102000" sy="102000" algn="ctr" rotWithShape="0">
                  <a:prstClr val="black">
                    <a:alpha val="40000"/>
                  </a:prstClr>
                </a:outerShdw>
              </a:effectLst>
              <a:latin typeface="Book Antiqua" panose="02040602050305030304" pitchFamily="18" charset="0"/>
              <a:cs typeface="Aptos Serif" panose="02020604070405020304" pitchFamily="18" charset="0"/>
            </a:endParaRPr>
          </a:p>
        </p:txBody>
      </p:sp>
    </p:spTree>
    <p:extLst>
      <p:ext uri="{BB962C8B-B14F-4D97-AF65-F5344CB8AC3E}">
        <p14:creationId xmlns:p14="http://schemas.microsoft.com/office/powerpoint/2010/main" val="1705942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C634C57-3E5E-9FBF-2B58-D1CFE9AEBA31}"/>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56E436BB-7C2E-DBB3-752C-EDE4890D7CD5}"/>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562E337A-4CD8-9CE1-DAFB-1782784DEA13}"/>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5</a:t>
            </a:fld>
            <a:endParaRPr lang="en-US" dirty="0"/>
          </a:p>
        </p:txBody>
      </p:sp>
      <p:sp>
        <p:nvSpPr>
          <p:cNvPr id="2" name="Title 1">
            <a:extLst>
              <a:ext uri="{FF2B5EF4-FFF2-40B4-BE49-F238E27FC236}">
                <a16:creationId xmlns:a16="http://schemas.microsoft.com/office/drawing/2014/main" id="{FE872346-338C-6B8A-778E-7C896085C01C}"/>
              </a:ext>
            </a:extLst>
          </p:cNvPr>
          <p:cNvSpPr txBox="1">
            <a:spLocks/>
          </p:cNvSpPr>
          <p:nvPr/>
        </p:nvSpPr>
        <p:spPr>
          <a:xfrm>
            <a:off x="609115" y="360219"/>
            <a:ext cx="10806545" cy="5708073"/>
          </a:xfrm>
          <a:prstGeom prst="rect">
            <a:avLst/>
          </a:prstGeom>
          <a:effectLst/>
        </p:spPr>
        <p:txBody>
          <a:bodyPr vert="horz" wrap="square" lIns="91440" tIns="45720" rIns="91440" bIns="45720" rtlCol="0" anchor="ctr">
            <a:normAutofit lnSpcReduction="10000"/>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3900" dirty="0">
              <a:solidFill>
                <a:srgbClr val="0D0D0D"/>
              </a:solidFill>
              <a:latin typeface="Book Antiqua" panose="02040602050305030304" pitchFamily="18" charset="0"/>
              <a:cs typeface="Times New Roman" panose="02020603050405020304" pitchFamily="18" charset="0"/>
            </a:endParaRPr>
          </a:p>
          <a:p>
            <a:r>
              <a:rPr lang="en-US" sz="4000" b="1"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Legislative Policy Considerations &amp; Concerns</a:t>
            </a:r>
          </a:p>
          <a:p>
            <a:endParaRPr lang="en-US" sz="3600" b="1" dirty="0">
              <a:solidFill>
                <a:schemeClr val="tx1"/>
              </a:solidFill>
              <a:effectLst>
                <a:outerShdw blurRad="38100" dist="38100" dir="2700000" algn="tl">
                  <a:srgbClr val="000000">
                    <a:alpha val="43137"/>
                  </a:srgbClr>
                </a:outerShdw>
              </a:effectLst>
              <a:latin typeface="Book Antiqua" panose="0204060205030503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Protections for Alaskan ratepayers </a:t>
            </a:r>
          </a:p>
          <a:p>
            <a:pPr>
              <a:lnSpc>
                <a:spcPct val="80000"/>
              </a:lnSpc>
            </a:pPr>
            <a:endPar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Protections for Alaskan communities – along 				the corridor &amp; statewide </a:t>
            </a:r>
          </a:p>
          <a:p>
            <a:pPr>
              <a:lnSpc>
                <a:spcPct val="80000"/>
              </a:lnSpc>
            </a:pPr>
            <a:endPar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Increased AGDC oversight and transparency</a:t>
            </a:r>
          </a:p>
          <a:p>
            <a:pPr>
              <a:lnSpc>
                <a:spcPct val="80000"/>
              </a:lnSpc>
            </a:pPr>
            <a:endPar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Statutory State option contract &amp; equity 						investment procedures </a:t>
            </a:r>
            <a:endParaRPr lang="en-US" sz="28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531392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E3D84C0-9BEB-1827-9E2E-5F82AA0F6410}"/>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A2CF5AA8-8082-4D7F-E5C7-7E07FA271DD6}"/>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6EC2DFAB-5AC2-36A7-4202-BDC1F34D052E}"/>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6</a:t>
            </a:fld>
            <a:endParaRPr lang="en-US" dirty="0"/>
          </a:p>
        </p:txBody>
      </p:sp>
      <p:sp>
        <p:nvSpPr>
          <p:cNvPr id="2" name="Title 1">
            <a:extLst>
              <a:ext uri="{FF2B5EF4-FFF2-40B4-BE49-F238E27FC236}">
                <a16:creationId xmlns:a16="http://schemas.microsoft.com/office/drawing/2014/main" id="{7552E903-C5A7-44B8-004A-3A548B3C8006}"/>
              </a:ext>
            </a:extLst>
          </p:cNvPr>
          <p:cNvSpPr txBox="1">
            <a:spLocks/>
          </p:cNvSpPr>
          <p:nvPr/>
        </p:nvSpPr>
        <p:spPr>
          <a:xfrm>
            <a:off x="717732" y="-164042"/>
            <a:ext cx="11041304" cy="6693958"/>
          </a:xfrm>
          <a:prstGeom prst="rect">
            <a:avLst/>
          </a:prstGeom>
          <a:effectLst/>
        </p:spPr>
        <p:txBody>
          <a:bodyPr vert="horz" wrap="square" lIns="91440" tIns="45720" rIns="91440" bIns="45720" rtlCol="0" anchor="ctr">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3900" dirty="0">
              <a:solidFill>
                <a:srgbClr val="0D0D0D"/>
              </a:solidFill>
              <a:latin typeface="Book Antiqua" panose="02040602050305030304" pitchFamily="18" charset="0"/>
              <a:cs typeface="Times New Roman" panose="02020603050405020304" pitchFamily="18" charset="0"/>
            </a:endParaRPr>
          </a:p>
          <a:p>
            <a:r>
              <a:rPr lang="en-US" sz="4000" b="1"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Legislative Policy Considerations &amp; Concerns, continued</a:t>
            </a:r>
          </a:p>
          <a:p>
            <a:endParaRPr lang="en-US" sz="3600" b="1" dirty="0">
              <a:solidFill>
                <a:schemeClr val="tx1"/>
              </a:solidFill>
              <a:effectLst>
                <a:outerShdw blurRad="38100" dist="38100" dir="2700000" algn="tl">
                  <a:srgbClr val="000000">
                    <a:alpha val="43137"/>
                  </a:srgbClr>
                </a:outerShdw>
              </a:effectLst>
              <a:latin typeface="Book Antiqua" panose="0204060205030503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Revenue measures to offset construction-					related costs and losses and obtain the value 				of our public gas resources for Alaskans</a:t>
            </a:r>
          </a:p>
          <a:p>
            <a:pPr>
              <a:lnSpc>
                <a:spcPct val="80000"/>
              </a:lnSpc>
            </a:pPr>
            <a:endPar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Contingency provisions, e.g., if the project 					does not move forward, and repealing the 					abatement laws when the project is viable, 					successful, and generating large revenues to 				the developer</a:t>
            </a:r>
          </a:p>
        </p:txBody>
      </p:sp>
    </p:spTree>
    <p:extLst>
      <p:ext uri="{BB962C8B-B14F-4D97-AF65-F5344CB8AC3E}">
        <p14:creationId xmlns:p14="http://schemas.microsoft.com/office/powerpoint/2010/main" val="1092926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305ACA4-2BA8-9B94-AE88-61D772D538EB}"/>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90318404-9E26-705B-82E7-216762D452E1}"/>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C9A3007F-DA72-7E10-C081-7719EC250345}"/>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7</a:t>
            </a:fld>
            <a:endParaRPr lang="en-US" dirty="0"/>
          </a:p>
        </p:txBody>
      </p:sp>
      <p:sp>
        <p:nvSpPr>
          <p:cNvPr id="2" name="Title 1">
            <a:extLst>
              <a:ext uri="{FF2B5EF4-FFF2-40B4-BE49-F238E27FC236}">
                <a16:creationId xmlns:a16="http://schemas.microsoft.com/office/drawing/2014/main" id="{F115BA3E-B749-84FF-AF99-CCE26F325A89}"/>
              </a:ext>
            </a:extLst>
          </p:cNvPr>
          <p:cNvSpPr txBox="1">
            <a:spLocks/>
          </p:cNvSpPr>
          <p:nvPr/>
        </p:nvSpPr>
        <p:spPr>
          <a:xfrm>
            <a:off x="803564" y="-267548"/>
            <a:ext cx="10364736" cy="6693958"/>
          </a:xfrm>
          <a:prstGeom prst="rect">
            <a:avLst/>
          </a:prstGeom>
          <a:effectLst/>
        </p:spPr>
        <p:txBody>
          <a:bodyPr vert="horz" wrap="square" lIns="91440" tIns="45720" rIns="91440" bIns="45720" rtlCol="0" anchor="ctr">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3900" dirty="0">
              <a:solidFill>
                <a:srgbClr val="0D0D0D"/>
              </a:solidFill>
              <a:latin typeface="Book Antiqua" panose="02040602050305030304" pitchFamily="18" charset="0"/>
              <a:cs typeface="Times New Roman" panose="02020603050405020304" pitchFamily="18" charset="0"/>
            </a:endParaRPr>
          </a:p>
          <a:p>
            <a:r>
              <a:rPr lang="en-US" sz="4000" b="1" dirty="0">
                <a:solidFill>
                  <a:schemeClr val="tx1"/>
                </a:solidFill>
                <a:effectLst>
                  <a:outerShdw blurRad="38100" dist="38100" dir="2700000" algn="tl">
                    <a:srgbClr val="000000">
                      <a:alpha val="43137"/>
                    </a:srgbClr>
                  </a:outerShdw>
                </a:effectLst>
                <a:latin typeface="Book Antiqua" panose="02040602050305030304" pitchFamily="18" charset="0"/>
                <a:cs typeface="Times New Roman" panose="02020603050405020304" pitchFamily="18" charset="0"/>
              </a:rPr>
              <a:t>Additional Policy Considerations</a:t>
            </a:r>
          </a:p>
          <a:p>
            <a:endParaRPr lang="en-US" sz="3600" b="1" dirty="0">
              <a:solidFill>
                <a:schemeClr val="tx1"/>
              </a:solidFill>
              <a:effectLst>
                <a:outerShdw blurRad="38100" dist="38100" dir="2700000" algn="tl">
                  <a:srgbClr val="000000">
                    <a:alpha val="43137"/>
                  </a:srgbClr>
                </a:outerShdw>
              </a:effectLst>
              <a:latin typeface="Book Antiqua" panose="0204060205030503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Closing the pass-through entity tax loophole	 		(“S-</a:t>
            </a:r>
            <a:r>
              <a:rPr lang="en-US" sz="3600" kern="100" dirty="0" err="1">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corp</a:t>
            </a: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Tax”) in light of the substantial 					profits made by the developer, an LLC </a:t>
            </a:r>
          </a:p>
          <a:p>
            <a:pPr>
              <a:lnSpc>
                <a:spcPct val="80000"/>
              </a:lnSpc>
            </a:pPr>
            <a:endPar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endParaRPr>
          </a:p>
          <a:p>
            <a:pPr>
              <a:lnSpc>
                <a:spcPct val="80000"/>
              </a:lnSpc>
            </a:pPr>
            <a:r>
              <a:rPr lang="en-US" sz="3600" kern="100" dirty="0">
                <a:solidFill>
                  <a:schemeClr val="tx1"/>
                </a:solidFill>
                <a:effectLst>
                  <a:outerShdw blurRad="38100" dist="38100" dir="2700000" algn="tl">
                    <a:srgbClr val="000000">
                      <a:alpha val="43137"/>
                    </a:srgbClr>
                  </a:outerShdw>
                </a:effectLst>
                <a:latin typeface="Book Antiqua" panose="02040602050305030304" pitchFamily="18" charset="0"/>
                <a:ea typeface="Aptos" panose="020B0004020202020204" pitchFamily="34" charset="0"/>
                <a:cs typeface="Times New Roman" panose="02020603050405020304" pitchFamily="18" charset="0"/>
              </a:rPr>
              <a:t>	• Recent 45Q revelations regarding the State’s 			enacted laws and revenue share</a:t>
            </a:r>
          </a:p>
        </p:txBody>
      </p:sp>
    </p:spTree>
    <p:extLst>
      <p:ext uri="{BB962C8B-B14F-4D97-AF65-F5344CB8AC3E}">
        <p14:creationId xmlns:p14="http://schemas.microsoft.com/office/powerpoint/2010/main" val="3009038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C62C3A8-7BD8-A075-FA1B-B7E542D8652A}"/>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A9726C3-C3BA-45C1-B062-2EA7219E3734}"/>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Book Antiqua" panose="02040602050305030304" pitchFamily="18" charset="0"/>
              <a:ea typeface="+mn-ea"/>
              <a:cs typeface="+mn-cs"/>
            </a:endParaRPr>
          </a:p>
        </p:txBody>
      </p:sp>
      <p:sp>
        <p:nvSpPr>
          <p:cNvPr id="8" name="Slide Number Placeholder 2">
            <a:extLst>
              <a:ext uri="{FF2B5EF4-FFF2-40B4-BE49-F238E27FC236}">
                <a16:creationId xmlns:a16="http://schemas.microsoft.com/office/drawing/2014/main" id="{8D624377-9038-315D-F40F-20C75C9773D7}"/>
              </a:ext>
            </a:extLst>
          </p:cNvPr>
          <p:cNvSpPr txBox="1">
            <a:spLocks/>
          </p:cNvSpPr>
          <p:nvPr/>
        </p:nvSpPr>
        <p:spPr>
          <a:xfrm>
            <a:off x="11168300" y="6426410"/>
            <a:ext cx="923925" cy="328084"/>
          </a:xfrm>
          <a:prstGeom prst="rect">
            <a:avLst/>
          </a:prstGeom>
        </p:spPr>
        <p:txBody>
          <a:bodyPr vert="horz" lIns="91440" tIns="45720" rIns="91440" bIns="45720" rtlCol="0" anchor="b"/>
          <a:lstStyle>
            <a:defPPr>
              <a:defRPr lang="en-US"/>
            </a:defPPr>
            <a:lvl1pPr marL="0" algn="ctr" defTabSz="457200" rtl="0" eaLnBrk="1" latinLnBrk="0" hangingPunct="1">
              <a:defRPr sz="2800" b="0" i="0" kern="1200" baseline="0">
                <a:solidFill>
                  <a:srgbClr val="FFFFFF"/>
                </a:solidFill>
                <a:latin typeface="Book Antiqua" panose="02040602050305030304" pitchFamily="18"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C057153-B650-4DEB-B370-79DDCFDCE934}" type="slidenum">
              <a:rPr lang="en-US" smtClean="0"/>
              <a:pPr/>
              <a:t>8</a:t>
            </a:fld>
            <a:endParaRPr lang="en-US" dirty="0"/>
          </a:p>
        </p:txBody>
      </p:sp>
      <p:sp>
        <p:nvSpPr>
          <p:cNvPr id="2" name="Title 1">
            <a:extLst>
              <a:ext uri="{FF2B5EF4-FFF2-40B4-BE49-F238E27FC236}">
                <a16:creationId xmlns:a16="http://schemas.microsoft.com/office/drawing/2014/main" id="{0E528E0D-A9F2-4513-59A3-881E026E0045}"/>
              </a:ext>
            </a:extLst>
          </p:cNvPr>
          <p:cNvSpPr txBox="1">
            <a:spLocks/>
          </p:cNvSpPr>
          <p:nvPr/>
        </p:nvSpPr>
        <p:spPr>
          <a:xfrm>
            <a:off x="988176" y="883624"/>
            <a:ext cx="10215648" cy="5542786"/>
          </a:xfrm>
          <a:prstGeom prst="rect">
            <a:avLst/>
          </a:prstGeom>
          <a:effectLst/>
        </p:spPr>
        <p:txBody>
          <a:bodyPr vert="horz" wrap="square" lIns="91440" tIns="45720" rIns="91440" bIns="45720" rtlCol="0" anchor="ctr">
            <a:norm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sz="7000" dirty="0">
              <a:solidFill>
                <a:srgbClr val="0D0D0D"/>
              </a:solidFill>
              <a:latin typeface="Book Antiqua" panose="02040602050305030304" pitchFamily="18" charset="0"/>
              <a:cs typeface="Times New Roman" panose="02020603050405020304" pitchFamily="18" charset="0"/>
            </a:endParaRPr>
          </a:p>
          <a:p>
            <a:pPr algn="ctr"/>
            <a:r>
              <a:rPr lang="en-US" sz="6000" dirty="0">
                <a:solidFill>
                  <a:schemeClr val="tx1"/>
                </a:solidFill>
                <a:latin typeface="Book Antiqua" panose="02040602050305030304" pitchFamily="18" charset="0"/>
                <a:cs typeface="Times New Roman" panose="02020603050405020304" pitchFamily="18" charset="0"/>
              </a:rPr>
              <a:t>Further Questions &amp; Comments?</a:t>
            </a:r>
            <a:endParaRPr lang="en-US" sz="6000" dirty="0">
              <a:solidFill>
                <a:schemeClr val="tx1"/>
              </a:solidFill>
              <a:latin typeface="Book Antiqua" panose="02040602050305030304" pitchFamily="18" charset="0"/>
              <a:cs typeface="Aptos Serif" panose="02020604070405020304" pitchFamily="18" charset="0"/>
              <a:sym typeface="Wingdings" panose="05000000000000000000" pitchFamily="2" charset="2"/>
            </a:endParaRPr>
          </a:p>
          <a:p>
            <a:pPr algn="ctr"/>
            <a:endParaRPr lang="en-US" sz="4000" b="1" dirty="0">
              <a:solidFill>
                <a:schemeClr val="tx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endParaRPr>
          </a:p>
          <a:p>
            <a:pPr algn="ctr"/>
            <a:r>
              <a:rPr lang="en-US" sz="4500" b="1" dirty="0">
                <a:solidFill>
                  <a:srgbClr val="FFD85D"/>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Thank you!</a:t>
            </a:r>
          </a:p>
          <a:p>
            <a:pPr>
              <a:spcAft>
                <a:spcPts val="2000"/>
              </a:spcAft>
            </a:pPr>
            <a:r>
              <a:rPr lang="en-US" sz="4500"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sym typeface="Wingdings" panose="05000000000000000000" pitchFamily="2" charset="2"/>
              </a:rPr>
              <a:t>	</a:t>
            </a:r>
            <a:r>
              <a:rPr lang="en-US" sz="4500" b="1" dirty="0">
                <a:solidFill>
                  <a:schemeClr val="accent1"/>
                </a:solidFill>
                <a:effectLst>
                  <a:outerShdw blurRad="50800" dist="38100" dir="5400000" algn="t" rotWithShape="0">
                    <a:prstClr val="black">
                      <a:alpha val="40000"/>
                    </a:prstClr>
                  </a:outerShdw>
                </a:effectLst>
                <a:latin typeface="Book Antiqua" panose="02040602050305030304" pitchFamily="18" charset="0"/>
                <a:cs typeface="Aptos Serif" panose="02020604070405020304" pitchFamily="18" charset="0"/>
              </a:rPr>
              <a:t>			</a:t>
            </a:r>
            <a:endParaRPr lang="en-US" sz="4000" dirty="0">
              <a:solidFill>
                <a:schemeClr val="tx1"/>
              </a:solidFill>
              <a:effectLst>
                <a:outerShdw blurRad="63500" sx="102000" sy="102000" algn="ctr" rotWithShape="0">
                  <a:prstClr val="black">
                    <a:alpha val="40000"/>
                  </a:prstClr>
                </a:outerShdw>
              </a:effectLst>
              <a:latin typeface="Book Antiqua" panose="02040602050305030304" pitchFamily="18" charset="0"/>
              <a:cs typeface="Aptos Serif" panose="02020604070405020304" pitchFamily="18" charset="0"/>
            </a:endParaRPr>
          </a:p>
        </p:txBody>
      </p:sp>
    </p:spTree>
    <p:extLst>
      <p:ext uri="{BB962C8B-B14F-4D97-AF65-F5344CB8AC3E}">
        <p14:creationId xmlns:p14="http://schemas.microsoft.com/office/powerpoint/2010/main" val="42348758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txDef>
      <a:spPr>
        <a:noFill/>
      </a:spPr>
      <a:bodyPr wrap="none" rtlCol="0">
        <a:spAutoFit/>
      </a:bodyPr>
      <a:lstStyle>
        <a:defPPr algn="l">
          <a:defRPr dirty="0"/>
        </a:defPPr>
      </a:lstStyle>
    </a:txDef>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782DA7-86C0-4A84-A860-11A1E6E3FB6B}">
  <ds:schemaRefs>
    <ds:schemaRef ds:uri="http://purl.org/dc/dcmitype/"/>
    <ds:schemaRef ds:uri="http://schemas.microsoft.com/sharepoint/v3"/>
    <ds:schemaRef ds:uri="http://schemas.microsoft.com/office/2006/documentManagement/types"/>
    <ds:schemaRef ds:uri="http://schemas.microsoft.com/office/2006/metadata/properties"/>
    <ds:schemaRef ds:uri="http://schemas.openxmlformats.org/package/2006/metadata/core-properties"/>
    <ds:schemaRef ds:uri="16c05727-aa75-4e4a-9b5f-8a80a1165891"/>
    <ds:schemaRef ds:uri="http://schemas.microsoft.com/office/infopath/2007/PartnerControls"/>
    <ds:schemaRef ds:uri="http://purl.org/dc/terms/"/>
    <ds:schemaRef ds:uri="230e9df3-be65-4c73-a93b-d1236ebd677e"/>
    <ds:schemaRef ds:uri="71af3243-3dd4-4a8d-8c0d-dd76da1f02a5"/>
    <ds:schemaRef ds:uri="http://www.w3.org/XML/1998/namespace"/>
    <ds:schemaRef ds:uri="http://purl.org/dc/elements/1.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TM02892315[[fn=Wisp]]</Template>
  <TotalTime>28888</TotalTime>
  <Words>796</Words>
  <Application>Microsoft Macintosh PowerPoint</Application>
  <PresentationFormat>Widescreen</PresentationFormat>
  <Paragraphs>99</Paragraphs>
  <Slides>9</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Aptos</vt:lpstr>
      <vt:lpstr>Arial</vt:lpstr>
      <vt:lpstr>Book Antiqua</vt:lpstr>
      <vt:lpstr>Century Gothic</vt:lpstr>
      <vt:lpstr>Playfair Display Black</vt:lpstr>
      <vt:lpstr>Symbol</vt:lpstr>
      <vt:lpstr>Wingdings 3</vt:lpstr>
      <vt:lpstr>Ion</vt:lpstr>
      <vt:lpstr>Commonwealth North Panel Discussion  The Alaska Gasline Fiscal Questions &amp; Alaska’s Energy Future  Policymaker Considerations  Senator Cathy Giessel (Dist. E–Anchorage)  Senate Majority Leader &amp; Senate Resources Committee Chair  June 5,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 XXX Alaska Gasline Transparency &amp; Fiscal Policy</dc:title>
  <dc:creator>Sonja Kawasaki</dc:creator>
  <cp:lastModifiedBy>cgiessel@icloud.com</cp:lastModifiedBy>
  <cp:revision>81</cp:revision>
  <cp:lastPrinted>2026-04-20T22:48:35Z</cp:lastPrinted>
  <dcterms:created xsi:type="dcterms:W3CDTF">2026-02-10T22:13:52Z</dcterms:created>
  <dcterms:modified xsi:type="dcterms:W3CDTF">2026-06-05T14:48:08Z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