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60" r:id="rId4"/>
    <p:sldId id="300" r:id="rId5"/>
    <p:sldId id="301" r:id="rId6"/>
    <p:sldId id="30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5"/>
    <p:restoredTop sz="94757"/>
  </p:normalViewPr>
  <p:slideViewPr>
    <p:cSldViewPr snapToGrid="0">
      <p:cViewPr varScale="1">
        <p:scale>
          <a:sx n="128" d="100"/>
          <a:sy n="128" d="100"/>
        </p:scale>
        <p:origin x="2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97145-B5F9-D440-BE56-709811AA81EC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8A100-2591-BF4E-955C-8FAB0B570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14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CF49C-F7FB-2448-8095-823557E2D6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83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Vacations outside the state</a:t>
            </a:r>
          </a:p>
          <a:p>
            <a:r>
              <a:rPr lang="en-US" dirty="0"/>
              <a:t>Buying from catalogues</a:t>
            </a:r>
          </a:p>
          <a:p>
            <a:r>
              <a:rPr lang="en-US" dirty="0"/>
              <a:t>Buying from </a:t>
            </a:r>
            <a:r>
              <a:rPr lang="en-US" dirty="0" err="1"/>
              <a:t>teh</a:t>
            </a:r>
            <a:r>
              <a:rPr lang="en-US" dirty="0"/>
              <a:t> internet from companies physically located outside Alaska</a:t>
            </a:r>
          </a:p>
          <a:p>
            <a:r>
              <a:rPr lang="en-US" dirty="0"/>
              <a:t>Buying products produced outside the community.</a:t>
            </a:r>
          </a:p>
          <a:p>
            <a:pPr lvl="1"/>
            <a:r>
              <a:rPr lang="en-US" dirty="0"/>
              <a:t>Ex: Car (most of the expenditure will not be part of the dealer’s income)</a:t>
            </a:r>
          </a:p>
          <a:p>
            <a:r>
              <a:rPr lang="en-US" dirty="0"/>
              <a:t>	REI: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EF840-B2F0-A44C-8E85-222BB5401E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39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38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8A100-2591-BF4E-955C-8FAB0B5708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51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57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8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085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039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12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05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2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3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24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75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33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6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E3AB1B-2831-D94D-A80E-1F162AE3B31E}" type="datetimeFigureOut">
              <a:rPr lang="en-US" smtClean="0"/>
              <a:t>6/23/26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D8071F-715C-D940-9A5B-8BB2493B2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5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429868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A15A0-59F2-03B5-02AF-34D417F67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Leaky Bucket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AEFB24-1710-ADFB-30B8-99C2B0A7F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671" y="1581099"/>
            <a:ext cx="4604657" cy="481061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9A4DF0-CE9B-6051-E0C8-383527019522}"/>
              </a:ext>
            </a:extLst>
          </p:cNvPr>
          <p:cNvCxnSpPr/>
          <p:nvPr/>
        </p:nvCxnSpPr>
        <p:spPr>
          <a:xfrm>
            <a:off x="628650" y="1541124"/>
            <a:ext cx="78867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7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7744A7-1F38-1464-2972-5DEF74C0C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4"/>
          </a:xfrm>
        </p:spPr>
        <p:txBody>
          <a:bodyPr>
            <a:normAutofit/>
          </a:bodyPr>
          <a:lstStyle/>
          <a:p>
            <a:pPr algn="ctr"/>
            <a:r>
              <a:rPr lang="en-US" i="1" dirty="0"/>
              <a:t>Economic Base Models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239A20-9EDC-D41C-99DA-36EADB924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385" y="1630624"/>
            <a:ext cx="4539343" cy="474238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2F03E3-5285-D6A4-68F9-129DE510ED73}"/>
              </a:ext>
            </a:extLst>
          </p:cNvPr>
          <p:cNvCxnSpPr/>
          <p:nvPr/>
        </p:nvCxnSpPr>
        <p:spPr>
          <a:xfrm>
            <a:off x="723900" y="1277034"/>
            <a:ext cx="76962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E1B015D-FA90-98D9-0966-09ED9D71ABFD}"/>
              </a:ext>
            </a:extLst>
          </p:cNvPr>
          <p:cNvSpPr txBox="1"/>
          <p:nvPr/>
        </p:nvSpPr>
        <p:spPr>
          <a:xfrm>
            <a:off x="1872342" y="1815290"/>
            <a:ext cx="1240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Oil exports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26C98F-4F6A-5F45-E6D2-2D4D950EEC5F}"/>
              </a:ext>
            </a:extLst>
          </p:cNvPr>
          <p:cNvSpPr txBox="1"/>
          <p:nvPr/>
        </p:nvSpPr>
        <p:spPr>
          <a:xfrm>
            <a:off x="6520018" y="1454107"/>
            <a:ext cx="2421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Commercial fishing</a:t>
            </a:r>
          </a:p>
          <a:p>
            <a:r>
              <a:rPr lang="en-US" b="1" dirty="0">
                <a:solidFill>
                  <a:srgbClr val="00B050"/>
                </a:solidFill>
              </a:rPr>
              <a:t>Mining; tourism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011F1A-D1F3-1CE9-CDBA-F6EAD75BA3A8}"/>
              </a:ext>
            </a:extLst>
          </p:cNvPr>
          <p:cNvSpPr txBox="1"/>
          <p:nvPr/>
        </p:nvSpPr>
        <p:spPr>
          <a:xfrm>
            <a:off x="947057" y="2394072"/>
            <a:ext cx="2166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Federal Government expenditures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C5C51-722B-D9B4-903D-5DEC145C5496}"/>
              </a:ext>
            </a:extLst>
          </p:cNvPr>
          <p:cNvSpPr txBox="1"/>
          <p:nvPr/>
        </p:nvSpPr>
        <p:spPr>
          <a:xfrm>
            <a:off x="6446409" y="2184622"/>
            <a:ext cx="256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Cargo trans-shipment (</a:t>
            </a:r>
            <a:r>
              <a:rPr lang="en-US" b="1" dirty="0" err="1">
                <a:solidFill>
                  <a:srgbClr val="00B050"/>
                </a:solidFill>
              </a:rPr>
              <a:t>Fedex</a:t>
            </a:r>
            <a:r>
              <a:rPr lang="en-US" b="1" dirty="0">
                <a:solidFill>
                  <a:srgbClr val="00B050"/>
                </a:solidFill>
              </a:rPr>
              <a:t>; UPS)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B8A1F9-F0C2-4793-C0D0-CD38BBB948C4}"/>
              </a:ext>
            </a:extLst>
          </p:cNvPr>
          <p:cNvSpPr txBox="1"/>
          <p:nvPr/>
        </p:nvSpPr>
        <p:spPr>
          <a:xfrm>
            <a:off x="6618514" y="4953492"/>
            <a:ext cx="2569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Imports of goods</a:t>
            </a:r>
          </a:p>
          <a:p>
            <a:r>
              <a:rPr lang="en-US" b="1" dirty="0">
                <a:solidFill>
                  <a:srgbClr val="FF0000"/>
                </a:solidFill>
              </a:rPr>
              <a:t>(consumer purchases from out of state)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C64AB2-5739-D88D-32E1-9597CDCE5E29}"/>
              </a:ext>
            </a:extLst>
          </p:cNvPr>
          <p:cNvSpPr txBox="1"/>
          <p:nvPr/>
        </p:nvSpPr>
        <p:spPr>
          <a:xfrm>
            <a:off x="5962650" y="6086272"/>
            <a:ext cx="140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Income tax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89D491-1559-8129-F891-153AB457A5A7}"/>
              </a:ext>
            </a:extLst>
          </p:cNvPr>
          <p:cNvSpPr txBox="1"/>
          <p:nvPr/>
        </p:nvSpPr>
        <p:spPr>
          <a:xfrm>
            <a:off x="2051954" y="6188339"/>
            <a:ext cx="2324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Out-of-state vacations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580BA0-A02B-6B59-BE60-23763F2D0D70}"/>
              </a:ext>
            </a:extLst>
          </p:cNvPr>
          <p:cNvSpPr/>
          <p:nvPr/>
        </p:nvSpPr>
        <p:spPr>
          <a:xfrm>
            <a:off x="2620736" y="5092290"/>
            <a:ext cx="960665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066557-A213-87AC-1EFC-2F4606FC8CBD}"/>
              </a:ext>
            </a:extLst>
          </p:cNvPr>
          <p:cNvSpPr txBox="1"/>
          <p:nvPr/>
        </p:nvSpPr>
        <p:spPr>
          <a:xfrm>
            <a:off x="1219202" y="4801092"/>
            <a:ext cx="256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Business supplies</a:t>
            </a:r>
          </a:p>
          <a:p>
            <a:r>
              <a:rPr lang="en-US" b="1" dirty="0">
                <a:solidFill>
                  <a:srgbClr val="FF0000"/>
                </a:solidFill>
              </a:rPr>
              <a:t>(from out of state)</a:t>
            </a:r>
          </a:p>
        </p:txBody>
      </p:sp>
    </p:spTree>
    <p:extLst>
      <p:ext uri="{BB962C8B-B14F-4D97-AF65-F5344CB8AC3E}">
        <p14:creationId xmlns:p14="http://schemas.microsoft.com/office/powerpoint/2010/main" val="386464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  <p:bldP spid="9" grpId="0"/>
      <p:bldP spid="11" grpId="0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0B00-6720-3CD3-7BC6-49E4461B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industries bring in money from outside the Alaska?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8624D-B0CD-C1E7-042B-695A14012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69635"/>
            <a:ext cx="7886700" cy="3938563"/>
          </a:xfrm>
        </p:spPr>
        <p:txBody>
          <a:bodyPr>
            <a:normAutofit/>
          </a:bodyPr>
          <a:lstStyle/>
          <a:p>
            <a:r>
              <a:rPr lang="en-US" dirty="0"/>
              <a:t>Federal Government</a:t>
            </a:r>
          </a:p>
          <a:p>
            <a:r>
              <a:rPr lang="en-US" dirty="0"/>
              <a:t>Oil and Gas</a:t>
            </a:r>
          </a:p>
          <a:p>
            <a:r>
              <a:rPr lang="en-US" dirty="0"/>
              <a:t>Fishing</a:t>
            </a:r>
          </a:p>
          <a:p>
            <a:r>
              <a:rPr lang="en-US" dirty="0"/>
              <a:t>Mining</a:t>
            </a:r>
          </a:p>
          <a:p>
            <a:r>
              <a:rPr lang="en-US" dirty="0"/>
              <a:t>Tourism</a:t>
            </a:r>
          </a:p>
          <a:p>
            <a:r>
              <a:rPr lang="en-US" dirty="0"/>
              <a:t>Cargo/Permanent Fund Draw &amp; PFD</a:t>
            </a:r>
          </a:p>
          <a:p>
            <a:r>
              <a:rPr lang="en-US" dirty="0"/>
              <a:t>Retirees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E3D9A29-C5CC-E551-9CD2-0B1417454AFB}"/>
              </a:ext>
            </a:extLst>
          </p:cNvPr>
          <p:cNvCxnSpPr/>
          <p:nvPr/>
        </p:nvCxnSpPr>
        <p:spPr>
          <a:xfrm>
            <a:off x="723900" y="1870391"/>
            <a:ext cx="76962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457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31B54C-422D-612E-18A0-D592B95D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30" y="150472"/>
            <a:ext cx="8282967" cy="642394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3ECCB2-A319-BE43-7317-292390B28620}"/>
              </a:ext>
            </a:extLst>
          </p:cNvPr>
          <p:cNvSpPr/>
          <p:nvPr/>
        </p:nvSpPr>
        <p:spPr>
          <a:xfrm>
            <a:off x="1342663" y="2665070"/>
            <a:ext cx="6852213" cy="166386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6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867BAF-1D05-4A67-6F03-809963739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4952"/>
            <a:ext cx="9107512" cy="41237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E7060C2-795E-41A4-FCC5-FF7D308B643F}"/>
              </a:ext>
            </a:extLst>
          </p:cNvPr>
          <p:cNvSpPr/>
          <p:nvPr/>
        </p:nvSpPr>
        <p:spPr>
          <a:xfrm rot="1288064">
            <a:off x="5775237" y="503474"/>
            <a:ext cx="1838385" cy="856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1F8E6C-1037-D78A-29C2-9BCFB5E0FEE5}"/>
              </a:ext>
            </a:extLst>
          </p:cNvPr>
          <p:cNvSpPr/>
          <p:nvPr/>
        </p:nvSpPr>
        <p:spPr>
          <a:xfrm rot="254475">
            <a:off x="471136" y="681828"/>
            <a:ext cx="4243505" cy="1183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5F22A4-6DE7-9300-4799-3127106A3090}"/>
              </a:ext>
            </a:extLst>
          </p:cNvPr>
          <p:cNvSpPr/>
          <p:nvPr/>
        </p:nvSpPr>
        <p:spPr>
          <a:xfrm rot="851533">
            <a:off x="6751368" y="1097641"/>
            <a:ext cx="1838385" cy="856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5B7B6A-BA9B-0103-21AA-D28FA85CF5D7}"/>
              </a:ext>
            </a:extLst>
          </p:cNvPr>
          <p:cNvSpPr/>
          <p:nvPr/>
        </p:nvSpPr>
        <p:spPr>
          <a:xfrm rot="21389598">
            <a:off x="4148466" y="664283"/>
            <a:ext cx="1838385" cy="448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389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120</Words>
  <Application>Microsoft Macintosh PowerPoint</Application>
  <PresentationFormat>On-screen Show (4:3)</PresentationFormat>
  <Paragraphs>31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The Leaky Bucket</vt:lpstr>
      <vt:lpstr>Economic Base Models</vt:lpstr>
      <vt:lpstr>Which industries bring in money from outside the Alaska?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Loeffler</dc:creator>
  <cp:lastModifiedBy>Robert Loeffler</cp:lastModifiedBy>
  <cp:revision>2</cp:revision>
  <dcterms:created xsi:type="dcterms:W3CDTF">2026-06-23T19:12:57Z</dcterms:created>
  <dcterms:modified xsi:type="dcterms:W3CDTF">2026-06-23T22:33:18Z</dcterms:modified>
</cp:coreProperties>
</file>